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badi" panose="020B0604020104020204" pitchFamily="3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regular r:id="rId21"/>
    </p:embeddedFont>
    <p:embeddedFont>
      <p:font typeface="Questrial" pitchFamily="2" charset="0"/>
      <p:regular r:id="rId22"/>
    </p:embeddedFont>
    <p:embeddedFont>
      <p:font typeface="TT Chocolates" panose="020B0604020202020204" charset="0"/>
      <p:regular r:id="rId23"/>
    </p:embeddedFont>
    <p:embeddedFont>
      <p:font typeface="TT Chocolates Bold" panose="020B0604020202020204" charset="0"/>
      <p:regular r:id="rId24"/>
    </p:embeddedFont>
    <p:embeddedFont>
      <p:font typeface="TT Chocolates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06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632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83B6"/>
            </a:solidFill>
          </p:spPr>
          <p:txBody>
            <a:bodyPr/>
            <a:lstStyle/>
            <a:p>
              <a:endParaRPr lang="es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806541">
            <a:off x="11631" y="-1051395"/>
            <a:ext cx="4693692" cy="4693692"/>
          </a:xfrm>
          <a:custGeom>
            <a:avLst/>
            <a:gdLst/>
            <a:ahLst/>
            <a:cxnLst/>
            <a:rect l="l" t="t" r="r" b="b"/>
            <a:pathLst>
              <a:path w="4693692" h="4693692">
                <a:moveTo>
                  <a:pt x="0" y="0"/>
                </a:moveTo>
                <a:lnTo>
                  <a:pt x="4693692" y="0"/>
                </a:lnTo>
                <a:lnTo>
                  <a:pt x="4693692" y="4693692"/>
                </a:lnTo>
                <a:lnTo>
                  <a:pt x="0" y="4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 rot="1806541">
            <a:off x="-204833" y="4902284"/>
            <a:ext cx="2467066" cy="2467066"/>
          </a:xfrm>
          <a:custGeom>
            <a:avLst/>
            <a:gdLst/>
            <a:ahLst/>
            <a:cxnLst/>
            <a:rect l="l" t="t" r="r" b="b"/>
            <a:pathLst>
              <a:path w="2467066" h="2467066">
                <a:moveTo>
                  <a:pt x="0" y="0"/>
                </a:moveTo>
                <a:lnTo>
                  <a:pt x="2467066" y="0"/>
                </a:lnTo>
                <a:lnTo>
                  <a:pt x="2467066" y="2467067"/>
                </a:lnTo>
                <a:lnTo>
                  <a:pt x="0" y="24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 rot="1806541">
            <a:off x="-55044" y="7438101"/>
            <a:ext cx="4693692" cy="4693692"/>
          </a:xfrm>
          <a:custGeom>
            <a:avLst/>
            <a:gdLst/>
            <a:ahLst/>
            <a:cxnLst/>
            <a:rect l="l" t="t" r="r" b="b"/>
            <a:pathLst>
              <a:path w="4693692" h="4693692">
                <a:moveTo>
                  <a:pt x="0" y="0"/>
                </a:moveTo>
                <a:lnTo>
                  <a:pt x="4693692" y="0"/>
                </a:lnTo>
                <a:lnTo>
                  <a:pt x="4693692" y="4693692"/>
                </a:lnTo>
                <a:lnTo>
                  <a:pt x="0" y="4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 rot="1806541">
            <a:off x="2200089" y="3938442"/>
            <a:ext cx="2006920" cy="2006920"/>
          </a:xfrm>
          <a:custGeom>
            <a:avLst/>
            <a:gdLst/>
            <a:ahLst/>
            <a:cxnLst/>
            <a:rect l="l" t="t" r="r" b="b"/>
            <a:pathLst>
              <a:path w="2006920" h="2006920">
                <a:moveTo>
                  <a:pt x="0" y="0"/>
                </a:moveTo>
                <a:lnTo>
                  <a:pt x="2006920" y="0"/>
                </a:lnTo>
                <a:lnTo>
                  <a:pt x="2006920" y="2006920"/>
                </a:lnTo>
                <a:lnTo>
                  <a:pt x="0" y="200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5448758" y="3446145"/>
            <a:ext cx="12587044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 b="1">
                <a:solidFill>
                  <a:srgbClr val="042B5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Proyecto Aplicado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30882" y="2626945"/>
            <a:ext cx="581075" cy="5810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07225" y="8657647"/>
            <a:ext cx="402144" cy="4021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61499" y="5555636"/>
            <a:ext cx="168403" cy="16840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7012" y="6870482"/>
            <a:ext cx="252605" cy="2526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65354" y="8482435"/>
            <a:ext cx="369475" cy="36947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477993" y="161521"/>
            <a:ext cx="369475" cy="36947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01597" y="0"/>
            <a:ext cx="437343" cy="43734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45471" y="7559581"/>
            <a:ext cx="252605" cy="25260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100852" y="4430707"/>
            <a:ext cx="201598" cy="20159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928229" y="4734293"/>
            <a:ext cx="10973210" cy="157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03"/>
              </a:lnSpc>
            </a:pPr>
            <a:r>
              <a:rPr lang="en-US" sz="10426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Analítica de Datos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9383578" cy="10287000"/>
            <a:chOff x="0" y="0"/>
            <a:chExt cx="2471395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1395" cy="2944759"/>
            </a:xfrm>
            <a:custGeom>
              <a:avLst/>
              <a:gdLst/>
              <a:ahLst/>
              <a:cxnLst/>
              <a:rect l="l" t="t" r="r" b="b"/>
              <a:pathLst>
                <a:path w="2471395" h="2944759">
                  <a:moveTo>
                    <a:pt x="0" y="0"/>
                  </a:moveTo>
                  <a:lnTo>
                    <a:pt x="2471395" y="0"/>
                  </a:lnTo>
                  <a:lnTo>
                    <a:pt x="2471395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3683B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71395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52768" y="565698"/>
            <a:ext cx="7654534" cy="4752108"/>
          </a:xfrm>
          <a:custGeom>
            <a:avLst/>
            <a:gdLst/>
            <a:ahLst/>
            <a:cxnLst/>
            <a:rect l="l" t="t" r="r" b="b"/>
            <a:pathLst>
              <a:path w="7654534" h="4752108">
                <a:moveTo>
                  <a:pt x="0" y="0"/>
                </a:moveTo>
                <a:lnTo>
                  <a:pt x="7654534" y="0"/>
                </a:lnTo>
                <a:lnTo>
                  <a:pt x="7654534" y="4752109"/>
                </a:lnTo>
                <a:lnTo>
                  <a:pt x="0" y="475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9952768" y="5193854"/>
            <a:ext cx="7654534" cy="4947079"/>
          </a:xfrm>
          <a:custGeom>
            <a:avLst/>
            <a:gdLst/>
            <a:ahLst/>
            <a:cxnLst/>
            <a:rect l="l" t="t" r="r" b="b"/>
            <a:pathLst>
              <a:path w="7654534" h="4947079">
                <a:moveTo>
                  <a:pt x="0" y="0"/>
                </a:moveTo>
                <a:lnTo>
                  <a:pt x="7654534" y="0"/>
                </a:lnTo>
                <a:lnTo>
                  <a:pt x="7654534" y="4947079"/>
                </a:lnTo>
                <a:lnTo>
                  <a:pt x="0" y="494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9512643" y="2691369"/>
            <a:ext cx="1059653" cy="402738"/>
            <a:chOff x="0" y="0"/>
            <a:chExt cx="279086" cy="1060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086" cy="106071"/>
            </a:xfrm>
            <a:custGeom>
              <a:avLst/>
              <a:gdLst/>
              <a:ahLst/>
              <a:cxnLst/>
              <a:rect l="l" t="t" r="r" b="b"/>
              <a:pathLst>
                <a:path w="279086" h="106071">
                  <a:moveTo>
                    <a:pt x="0" y="0"/>
                  </a:moveTo>
                  <a:lnTo>
                    <a:pt x="279086" y="0"/>
                  </a:lnTo>
                  <a:lnTo>
                    <a:pt x="279086" y="106071"/>
                  </a:lnTo>
                  <a:lnTo>
                    <a:pt x="0" y="106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79086" cy="77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9"/>
                </a:lnSpc>
              </a:pPr>
              <a:r>
                <a:rPr lang="en-US" sz="1685" spc="-15">
                  <a:solidFill>
                    <a:srgbClr val="46483F"/>
                  </a:solidFill>
                  <a:latin typeface="TT Chocolates"/>
                  <a:ea typeface="TT Chocolates"/>
                  <a:cs typeface="TT Chocolates"/>
                  <a:sym typeface="TT Chocolates"/>
                </a:rPr>
                <a:t>Promedio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2293" y="2736851"/>
            <a:ext cx="8260653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b="1" spc="-17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Clúster</a:t>
            </a:r>
            <a:r>
              <a:rPr lang="en-US" sz="2500" b="1" spc="-17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3: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Ciudades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intermedias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Neiva, Santa Marta e Ibague, IAD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máximo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baja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penetración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financiera</a:t>
            </a:r>
            <a:endParaRPr lang="en-US" sz="2500" spc="-17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092" y="1190625"/>
            <a:ext cx="8633733" cy="82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Ánalisis de resultados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293" y="4273551"/>
            <a:ext cx="8477057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b="1" spc="-17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Clúster</a:t>
            </a:r>
            <a:r>
              <a:rPr lang="en-US" sz="2500" b="1" spc="-17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6: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Suburbios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ciudades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intermedias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IAD medio,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penetración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financiera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baja.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Diversidad</a:t>
            </a:r>
            <a:endParaRPr lang="en-US" sz="2500" spc="-17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2293" y="5812653"/>
            <a:ext cx="8477057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b="1" spc="-17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Clúster</a:t>
            </a:r>
            <a:r>
              <a:rPr lang="en-US" sz="2500" b="1" spc="-17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7: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Bucaramanga, IAD alto,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porcentaje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trabajos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formales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alto y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penetración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financiera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media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2293" y="7203843"/>
            <a:ext cx="8477057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b="1" spc="-17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Clúster</a:t>
            </a:r>
            <a:r>
              <a:rPr lang="en-US" sz="2500" b="1" spc="-17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9: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Cucuta, IAD medio, 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penetración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financiera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</a:t>
            </a:r>
            <a:r>
              <a:rPr lang="en-US" sz="2500" spc="-17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pc="-17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trasacionalidad</a:t>
            </a:r>
            <a:endParaRPr lang="en-US" sz="2500" spc="-17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9512643" y="7573799"/>
            <a:ext cx="1059653" cy="402738"/>
            <a:chOff x="0" y="0"/>
            <a:chExt cx="279086" cy="1060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9086" cy="106071"/>
            </a:xfrm>
            <a:custGeom>
              <a:avLst/>
              <a:gdLst/>
              <a:ahLst/>
              <a:cxnLst/>
              <a:rect l="l" t="t" r="r" b="b"/>
              <a:pathLst>
                <a:path w="279086" h="106071">
                  <a:moveTo>
                    <a:pt x="0" y="0"/>
                  </a:moveTo>
                  <a:lnTo>
                    <a:pt x="279086" y="0"/>
                  </a:lnTo>
                  <a:lnTo>
                    <a:pt x="279086" y="106071"/>
                  </a:lnTo>
                  <a:lnTo>
                    <a:pt x="0" y="106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279086" cy="77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9"/>
                </a:lnSpc>
              </a:pPr>
              <a:r>
                <a:rPr lang="en-US" sz="1685" spc="-15">
                  <a:solidFill>
                    <a:srgbClr val="46483F"/>
                  </a:solidFill>
                  <a:latin typeface="TT Chocolates"/>
                  <a:ea typeface="TT Chocolates"/>
                  <a:cs typeface="TT Chocolates"/>
                  <a:sym typeface="TT Chocolates"/>
                </a:rPr>
                <a:t>Suma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42470" y="490670"/>
            <a:ext cx="7564832" cy="444064"/>
            <a:chOff x="0" y="0"/>
            <a:chExt cx="1992384" cy="1169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92384" cy="116955"/>
            </a:xfrm>
            <a:custGeom>
              <a:avLst/>
              <a:gdLst/>
              <a:ahLst/>
              <a:cxnLst/>
              <a:rect l="l" t="t" r="r" b="b"/>
              <a:pathLst>
                <a:path w="1992384" h="116955">
                  <a:moveTo>
                    <a:pt x="0" y="0"/>
                  </a:moveTo>
                  <a:lnTo>
                    <a:pt x="1992384" y="0"/>
                  </a:lnTo>
                  <a:lnTo>
                    <a:pt x="1992384" y="116955"/>
                  </a:lnTo>
                  <a:lnTo>
                    <a:pt x="0" y="116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992384" cy="9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r>
                <a:rPr lang="en-US" sz="1885" spc="-16">
                  <a:solidFill>
                    <a:srgbClr val="46483F"/>
                  </a:solidFill>
                  <a:latin typeface="TT Chocolates"/>
                  <a:ea typeface="TT Chocolates"/>
                  <a:cs typeface="TT Chocolates"/>
                  <a:sym typeface="TT Chocolates"/>
                </a:rPr>
                <a:t>Promedio de INDICADOR por Clúster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88957" y="5425739"/>
            <a:ext cx="7218345" cy="444064"/>
            <a:chOff x="0" y="0"/>
            <a:chExt cx="1901128" cy="1169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01128" cy="116955"/>
            </a:xfrm>
            <a:custGeom>
              <a:avLst/>
              <a:gdLst/>
              <a:ahLst/>
              <a:cxnLst/>
              <a:rect l="l" t="t" r="r" b="b"/>
              <a:pathLst>
                <a:path w="1901128" h="116955">
                  <a:moveTo>
                    <a:pt x="0" y="0"/>
                  </a:moveTo>
                  <a:lnTo>
                    <a:pt x="1901128" y="0"/>
                  </a:lnTo>
                  <a:lnTo>
                    <a:pt x="1901128" y="116955"/>
                  </a:lnTo>
                  <a:lnTo>
                    <a:pt x="0" y="116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901128" cy="9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r>
                <a:rPr lang="en-US" sz="1885" spc="-16">
                  <a:solidFill>
                    <a:srgbClr val="46483F"/>
                  </a:solidFill>
                  <a:latin typeface="TT Chocolates"/>
                  <a:ea typeface="TT Chocolates"/>
                  <a:cs typeface="TT Chocolates"/>
                  <a:sym typeface="TT Chocolates"/>
                </a:rPr>
                <a:t>Suma de Total_Monto_Credito de consumo por Clúster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">
            <a:extLst>
              <a:ext uri="{FF2B5EF4-FFF2-40B4-BE49-F238E27FC236}">
                <a16:creationId xmlns:a16="http://schemas.microsoft.com/office/drawing/2014/main" id="{18C4CBC4-4B5A-B74B-F10F-A0503DB44E10}"/>
              </a:ext>
            </a:extLst>
          </p:cNvPr>
          <p:cNvGrpSpPr/>
          <p:nvPr/>
        </p:nvGrpSpPr>
        <p:grpSpPr>
          <a:xfrm>
            <a:off x="0" y="491"/>
            <a:ext cx="18320657" cy="2079321"/>
            <a:chOff x="0" y="0"/>
            <a:chExt cx="5542935" cy="554862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D946D88E-47CE-9A21-48BE-2788BADF11DC}"/>
                </a:ext>
              </a:extLst>
            </p:cNvPr>
            <p:cNvSpPr/>
            <p:nvPr/>
          </p:nvSpPr>
          <p:spPr>
            <a:xfrm>
              <a:off x="0" y="0"/>
              <a:ext cx="5542935" cy="554862"/>
            </a:xfrm>
            <a:custGeom>
              <a:avLst/>
              <a:gdLst/>
              <a:ahLst/>
              <a:cxnLst/>
              <a:rect l="l" t="t" r="r" b="b"/>
              <a:pathLst>
                <a:path w="5542935" h="554862">
                  <a:moveTo>
                    <a:pt x="0" y="0"/>
                  </a:moveTo>
                  <a:lnTo>
                    <a:pt x="5542935" y="0"/>
                  </a:lnTo>
                  <a:lnTo>
                    <a:pt x="5542935" y="554862"/>
                  </a:lnTo>
                  <a:lnTo>
                    <a:pt x="0" y="554862"/>
                  </a:lnTo>
                  <a:close/>
                </a:path>
              </a:pathLst>
            </a:custGeom>
            <a:solidFill>
              <a:srgbClr val="0580BC"/>
            </a:solidFill>
          </p:spPr>
          <p:txBody>
            <a:bodyPr/>
            <a:lstStyle/>
            <a:p>
              <a:endParaRPr lang="es-US" dirty="0"/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5810EE83-E592-9423-82FD-95F1E3D616D9}"/>
                </a:ext>
              </a:extLst>
            </p:cNvPr>
            <p:cNvSpPr txBox="1"/>
            <p:nvPr/>
          </p:nvSpPr>
          <p:spPr>
            <a:xfrm>
              <a:off x="0" y="-47625"/>
              <a:ext cx="5542935" cy="60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106150" y="3016245"/>
            <a:ext cx="4616544" cy="877975"/>
          </a:xfrm>
          <a:custGeom>
            <a:avLst/>
            <a:gdLst/>
            <a:ahLst/>
            <a:cxnLst/>
            <a:rect l="l" t="t" r="r" b="b"/>
            <a:pathLst>
              <a:path w="1421640" h="231236">
                <a:moveTo>
                  <a:pt x="1218440" y="0"/>
                </a:moveTo>
                <a:lnTo>
                  <a:pt x="0" y="0"/>
                </a:lnTo>
                <a:lnTo>
                  <a:pt x="0" y="231236"/>
                </a:lnTo>
                <a:lnTo>
                  <a:pt x="1218440" y="231236"/>
                </a:lnTo>
                <a:lnTo>
                  <a:pt x="1421640" y="115618"/>
                </a:lnTo>
                <a:lnTo>
                  <a:pt x="121844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/>
          <a:lstStyle/>
          <a:p>
            <a:endParaRPr lang="es-US"/>
          </a:p>
        </p:txBody>
      </p:sp>
      <p:sp>
        <p:nvSpPr>
          <p:cNvPr id="6" name="TextBox 6"/>
          <p:cNvSpPr txBox="1"/>
          <p:nvPr/>
        </p:nvSpPr>
        <p:spPr>
          <a:xfrm>
            <a:off x="1446304" y="3014718"/>
            <a:ext cx="3552863" cy="87797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3.897.000</a:t>
            </a:r>
          </a:p>
        </p:txBody>
      </p:sp>
      <p:sp>
        <p:nvSpPr>
          <p:cNvPr id="8" name="Freeform 8"/>
          <p:cNvSpPr/>
          <p:nvPr/>
        </p:nvSpPr>
        <p:spPr>
          <a:xfrm>
            <a:off x="1446304" y="4016748"/>
            <a:ext cx="4076942" cy="877975"/>
          </a:xfrm>
          <a:custGeom>
            <a:avLst/>
            <a:gdLst/>
            <a:ahLst/>
            <a:cxnLst/>
            <a:rect l="l" t="t" r="r" b="b"/>
            <a:pathLst>
              <a:path w="1240592" h="231236">
                <a:moveTo>
                  <a:pt x="1037392" y="0"/>
                </a:moveTo>
                <a:lnTo>
                  <a:pt x="0" y="0"/>
                </a:lnTo>
                <a:lnTo>
                  <a:pt x="0" y="231236"/>
                </a:lnTo>
                <a:lnTo>
                  <a:pt x="1037392" y="231236"/>
                </a:lnTo>
                <a:lnTo>
                  <a:pt x="1240592" y="115618"/>
                </a:lnTo>
                <a:lnTo>
                  <a:pt x="103739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/>
          <a:lstStyle/>
          <a:p>
            <a:endParaRPr lang="es-US" b="1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9471" y="3799756"/>
            <a:ext cx="3008354" cy="1094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3.312.450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93217" y="5018548"/>
            <a:ext cx="3391520" cy="878205"/>
          </a:xfrm>
          <a:custGeom>
            <a:avLst/>
            <a:gdLst/>
            <a:ahLst/>
            <a:cxnLst/>
            <a:rect l="l" t="t" r="r" b="b"/>
            <a:pathLst>
              <a:path w="1068744" h="231297">
                <a:moveTo>
                  <a:pt x="865544" y="0"/>
                </a:moveTo>
                <a:lnTo>
                  <a:pt x="0" y="0"/>
                </a:lnTo>
                <a:lnTo>
                  <a:pt x="0" y="231297"/>
                </a:lnTo>
                <a:lnTo>
                  <a:pt x="865544" y="231297"/>
                </a:lnTo>
                <a:lnTo>
                  <a:pt x="1068744" y="115648"/>
                </a:lnTo>
                <a:lnTo>
                  <a:pt x="865544" y="0"/>
                </a:lnTo>
                <a:close/>
              </a:path>
            </a:pathLst>
          </a:custGeom>
          <a:solidFill>
            <a:srgbClr val="A6A6A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s-US" b="1">
              <a:solidFill>
                <a:schemeClr val="bg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31725" y="4801557"/>
            <a:ext cx="2458809" cy="10951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165.623</a:t>
            </a:r>
          </a:p>
        </p:txBody>
      </p:sp>
      <p:sp>
        <p:nvSpPr>
          <p:cNvPr id="14" name="Freeform 14"/>
          <p:cNvSpPr/>
          <p:nvPr/>
        </p:nvSpPr>
        <p:spPr>
          <a:xfrm>
            <a:off x="2409379" y="7022608"/>
            <a:ext cx="2318933" cy="864092"/>
          </a:xfrm>
          <a:custGeom>
            <a:avLst/>
            <a:gdLst/>
            <a:ahLst/>
            <a:cxnLst/>
            <a:rect l="l" t="t" r="r" b="b"/>
            <a:pathLst>
              <a:path w="725048" h="227580">
                <a:moveTo>
                  <a:pt x="521848" y="0"/>
                </a:moveTo>
                <a:lnTo>
                  <a:pt x="0" y="0"/>
                </a:lnTo>
                <a:lnTo>
                  <a:pt x="0" y="227580"/>
                </a:lnTo>
                <a:lnTo>
                  <a:pt x="521848" y="227580"/>
                </a:lnTo>
                <a:lnTo>
                  <a:pt x="725048" y="113790"/>
                </a:lnTo>
                <a:lnTo>
                  <a:pt x="521848" y="0"/>
                </a:lnTo>
                <a:close/>
              </a:path>
            </a:pathLst>
          </a:custGeom>
          <a:solidFill>
            <a:srgbClr val="E5C722"/>
          </a:solidFill>
        </p:spPr>
        <p:txBody>
          <a:bodyPr/>
          <a:lstStyle/>
          <a:p>
            <a:endParaRPr lang="es-US">
              <a:solidFill>
                <a:schemeClr val="bg1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36452" y="6805617"/>
            <a:ext cx="1447800" cy="10810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16.562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0204052" y="6345927"/>
            <a:ext cx="609600" cy="0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US"/>
          </a:p>
        </p:txBody>
      </p:sp>
      <p:sp>
        <p:nvSpPr>
          <p:cNvPr id="18" name="TextBox 18"/>
          <p:cNvSpPr txBox="1"/>
          <p:nvPr/>
        </p:nvSpPr>
        <p:spPr>
          <a:xfrm>
            <a:off x="967672" y="851159"/>
            <a:ext cx="15941216" cy="82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b="1" dirty="0">
                <a:solidFill>
                  <a:schemeClr val="bg1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Público </a:t>
            </a:r>
            <a:r>
              <a:rPr lang="en-US" sz="6500" b="1" dirty="0" err="1">
                <a:solidFill>
                  <a:schemeClr val="bg1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Objetivo</a:t>
            </a:r>
            <a:endParaRPr lang="en-US" sz="6500" b="1" dirty="0">
              <a:solidFill>
                <a:schemeClr val="bg1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35394" y="3283252"/>
            <a:ext cx="5078258" cy="30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Población estimada entre 20 y 60 años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06413" y="4135696"/>
            <a:ext cx="6355039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Población con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acceso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a internet y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celular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(85%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aprox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06413" y="5283264"/>
            <a:ext cx="4441794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Población no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bancarizada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(5%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aprox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06413" y="6977451"/>
            <a:ext cx="5192029" cy="62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E5C722"/>
                </a:solidFill>
                <a:latin typeface="Open Sans"/>
                <a:ea typeface="Open Sans"/>
                <a:cs typeface="Open Sans"/>
                <a:sym typeface="Open Sans"/>
              </a:rPr>
              <a:t>Estimación de clientes que toman un producto de crédito (20%)</a:t>
            </a:r>
          </a:p>
        </p:txBody>
      </p:sp>
      <p:sp>
        <p:nvSpPr>
          <p:cNvPr id="26" name="Freeform 26"/>
          <p:cNvSpPr/>
          <p:nvPr/>
        </p:nvSpPr>
        <p:spPr>
          <a:xfrm>
            <a:off x="2131726" y="6020578"/>
            <a:ext cx="2867441" cy="878205"/>
          </a:xfrm>
          <a:custGeom>
            <a:avLst/>
            <a:gdLst/>
            <a:ahLst/>
            <a:cxnLst/>
            <a:rect l="l" t="t" r="r" b="b"/>
            <a:pathLst>
              <a:path w="893240" h="231297">
                <a:moveTo>
                  <a:pt x="690040" y="0"/>
                </a:moveTo>
                <a:lnTo>
                  <a:pt x="0" y="0"/>
                </a:lnTo>
                <a:lnTo>
                  <a:pt x="0" y="231297"/>
                </a:lnTo>
                <a:lnTo>
                  <a:pt x="690040" y="231297"/>
                </a:lnTo>
                <a:lnTo>
                  <a:pt x="893240" y="115648"/>
                </a:lnTo>
                <a:lnTo>
                  <a:pt x="690040" y="0"/>
                </a:lnTo>
                <a:close/>
              </a:path>
            </a:pathLst>
          </a:custGeom>
          <a:solidFill>
            <a:srgbClr val="0580BC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s-US" b="1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E5FF4F-7450-624D-DD06-25DC99C35480}"/>
              </a:ext>
            </a:extLst>
          </p:cNvPr>
          <p:cNvSpPr/>
          <p:nvPr/>
        </p:nvSpPr>
        <p:spPr>
          <a:xfrm>
            <a:off x="10898224" y="5896753"/>
            <a:ext cx="6246776" cy="820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3182B6"/>
                </a:solidFill>
                <a:latin typeface="Open Sans"/>
                <a:ea typeface="Open Sans"/>
                <a:cs typeface="Open Sans"/>
                <a:sym typeface="Open Sans"/>
              </a:rPr>
              <a:t>Costo estimado vinculación de clientes: USD 496.867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09379" y="5803587"/>
            <a:ext cx="2041280" cy="10951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82.811</a:t>
            </a:r>
          </a:p>
        </p:txBody>
      </p:sp>
      <p:grpSp>
        <p:nvGrpSpPr>
          <p:cNvPr id="28" name="Group 28"/>
          <p:cNvGrpSpPr/>
          <p:nvPr/>
        </p:nvGrpSpPr>
        <p:grpSpPr>
          <a:xfrm rot="4282719">
            <a:off x="-1966078" y="5331049"/>
            <a:ext cx="7348998" cy="771525"/>
            <a:chOff x="0" y="0"/>
            <a:chExt cx="1906249" cy="203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06249" cy="203200"/>
            </a:xfrm>
            <a:custGeom>
              <a:avLst/>
              <a:gdLst/>
              <a:ahLst/>
              <a:cxnLst/>
              <a:rect l="l" t="t" r="r" b="b"/>
              <a:pathLst>
                <a:path w="1906249" h="203200">
                  <a:moveTo>
                    <a:pt x="1703049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703049" y="203200"/>
                  </a:lnTo>
                  <a:lnTo>
                    <a:pt x="1906249" y="101600"/>
                  </a:lnTo>
                  <a:lnTo>
                    <a:pt x="1703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91949" cy="26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906413" y="6177365"/>
            <a:ext cx="4441794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3182B6"/>
                </a:solidFill>
                <a:latin typeface="Open Sans"/>
                <a:ea typeface="Open Sans"/>
                <a:cs typeface="Open Sans"/>
                <a:sym typeface="Open Sans"/>
              </a:rPr>
              <a:t>Potencial de vinculación digital (50%)</a:t>
            </a: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55567944-1286-A1B7-F6F3-C3A0CA652B84}"/>
              </a:ext>
            </a:extLst>
          </p:cNvPr>
          <p:cNvSpPr/>
          <p:nvPr/>
        </p:nvSpPr>
        <p:spPr>
          <a:xfrm flipV="1">
            <a:off x="10204052" y="7184127"/>
            <a:ext cx="609600" cy="0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786B03-467B-5DF3-BDB2-FC3F7AC2CF17}"/>
              </a:ext>
            </a:extLst>
          </p:cNvPr>
          <p:cNvSpPr/>
          <p:nvPr/>
        </p:nvSpPr>
        <p:spPr>
          <a:xfrm>
            <a:off x="10898224" y="6837773"/>
            <a:ext cx="6246776" cy="8206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Utilidad estimada en 1 año de clientes que tienen un producto de crédito: USD 2.318.715 (USD 140 c/u)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1" grpId="0" animBg="1"/>
      <p:bldP spid="12" grpId="0"/>
      <p:bldP spid="14" grpId="0" animBg="1"/>
      <p:bldP spid="15" grpId="0"/>
      <p:bldP spid="16" grpId="0" animBg="1"/>
      <p:bldP spid="19" grpId="0"/>
      <p:bldP spid="20" grpId="0"/>
      <p:bldP spid="21" grpId="0"/>
      <p:bldP spid="22" grpId="0"/>
      <p:bldP spid="26" grpId="0" animBg="1"/>
      <p:bldP spid="33" grpId="0" animBg="1"/>
      <p:bldP spid="27" grpId="0"/>
      <p:bldP spid="31" grpId="0"/>
      <p:bldP spid="32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3392" y="1092723"/>
            <a:ext cx="15941216" cy="82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b="1" dirty="0" err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Conclusiones</a:t>
            </a:r>
            <a:r>
              <a:rPr lang="en-US" sz="6500" b="1" dirty="0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y </a:t>
            </a:r>
            <a:r>
              <a:rPr lang="en-US" sz="6500" b="1" dirty="0" err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Recomendaciones</a:t>
            </a:r>
            <a:endParaRPr lang="en-US" sz="6500" b="1" dirty="0">
              <a:solidFill>
                <a:srgbClr val="3182B6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2362200" y="2489920"/>
            <a:ext cx="121158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Esta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estrategia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está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diseñada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para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bancos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tradicionales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con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fuerte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cultura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digital  y pro-analytics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BBVA y Banco de Bogotá,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así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para fintech y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neobancos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en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expansión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Nu Bank o Lulo Bank, que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buscan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crecer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en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usuarios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y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ampliar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sus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líneas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producto digital.</a:t>
            </a: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CF4ACD-9DA2-C5E3-49DB-84CF745C8F94}"/>
              </a:ext>
            </a:extLst>
          </p:cNvPr>
          <p:cNvSpPr/>
          <p:nvPr/>
        </p:nvSpPr>
        <p:spPr>
          <a:xfrm>
            <a:off x="1600200" y="2635781"/>
            <a:ext cx="609600" cy="634470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47E53F-289A-A808-C528-8FFC09390A11}"/>
              </a:ext>
            </a:extLst>
          </p:cNvPr>
          <p:cNvSpPr/>
          <p:nvPr/>
        </p:nvSpPr>
        <p:spPr>
          <a:xfrm>
            <a:off x="1600200" y="4460635"/>
            <a:ext cx="609600" cy="634470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E062229B-941F-20F6-8E12-04751AB7FDA6}"/>
              </a:ext>
            </a:extLst>
          </p:cNvPr>
          <p:cNvSpPr/>
          <p:nvPr/>
        </p:nvSpPr>
        <p:spPr>
          <a:xfrm>
            <a:off x="1600200" y="6065044"/>
            <a:ext cx="609600" cy="634470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9673-6130-7545-E1BA-B58D066345EF}"/>
              </a:ext>
            </a:extLst>
          </p:cNvPr>
          <p:cNvSpPr txBox="1"/>
          <p:nvPr/>
        </p:nvSpPr>
        <p:spPr>
          <a:xfrm>
            <a:off x="2362200" y="3990330"/>
            <a:ext cx="13411200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La entrada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debe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ser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progresiva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: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iniciar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con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productos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digitales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bajo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riesgo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y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alta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adopción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cuentas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ahorro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sin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costo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o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herramientas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recaudo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bajo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costo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para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comercios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que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permitan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recolectar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datos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conocer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perfiles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riesgo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y,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posteriormente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evolucionar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hacia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productos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crédito con mayor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rentabilidad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minimizando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el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riesgo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por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cartera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vencida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.</a:t>
            </a: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318A2F4-BD00-6BAB-30FE-6861297DA626}"/>
              </a:ext>
            </a:extLst>
          </p:cNvPr>
          <p:cNvSpPr txBox="1"/>
          <p:nvPr/>
        </p:nvSpPr>
        <p:spPr>
          <a:xfrm>
            <a:off x="2323373" y="5657028"/>
            <a:ext cx="13411200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Recomendamos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integrar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variables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sociodemográficas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externas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inteligencia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comercial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interna para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diseñar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campañas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marketing digital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hipersegmentadas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acompañadas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de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pruebas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A/B y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experimentación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ágil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, que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identifiquen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con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precisión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quiénes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son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los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clientes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más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propensos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a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vincularse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digitalmente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y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cuáles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productos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les </a:t>
            </a:r>
            <a:r>
              <a:rPr lang="en-US" sz="2485" spc="-2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generan</a:t>
            </a:r>
            <a:r>
              <a:rPr lang="en-US" sz="2485" spc="-22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F0502020204030204" pitchFamily="34" charset="0"/>
                <a:ea typeface="TT Chocolates Bold"/>
                <a:cs typeface="TT Chocolates Bold"/>
                <a:sym typeface="TT Chocolates Bold"/>
              </a:rPr>
              <a:t> mayor valor.</a:t>
            </a: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485" spc="-22" dirty="0">
              <a:solidFill>
                <a:schemeClr val="tx1">
                  <a:lumMod val="65000"/>
                  <a:lumOff val="35000"/>
                </a:schemeClr>
              </a:solidFill>
              <a:latin typeface="Abadi" panose="020F0502020204030204" pitchFamily="34" charset="0"/>
              <a:ea typeface="TT Chocolates Bold"/>
              <a:cs typeface="TT Chocolates Bold"/>
              <a:sym typeface="TT Chocolate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6164" y="2844146"/>
            <a:ext cx="7815672" cy="19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1"/>
              </a:lnSpc>
            </a:pPr>
            <a:r>
              <a:rPr lang="en-US" sz="15098" b="1">
                <a:solidFill>
                  <a:srgbClr val="3683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9839961" y="5039340"/>
            <a:ext cx="3732405" cy="1630825"/>
          </a:xfrm>
          <a:custGeom>
            <a:avLst/>
            <a:gdLst/>
            <a:ahLst/>
            <a:cxnLst/>
            <a:rect l="l" t="t" r="r" b="b"/>
            <a:pathLst>
              <a:path w="3732405" h="1630825">
                <a:moveTo>
                  <a:pt x="0" y="0"/>
                </a:moveTo>
                <a:lnTo>
                  <a:pt x="3732404" y="0"/>
                </a:lnTo>
                <a:lnTo>
                  <a:pt x="3732404" y="1630825"/>
                </a:lnTo>
                <a:lnTo>
                  <a:pt x="0" y="163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3999913" y="5143500"/>
            <a:ext cx="4819102" cy="1307091"/>
          </a:xfrm>
          <a:custGeom>
            <a:avLst/>
            <a:gdLst/>
            <a:ahLst/>
            <a:cxnLst/>
            <a:rect l="l" t="t" r="r" b="b"/>
            <a:pathLst>
              <a:path w="4819102" h="1307091">
                <a:moveTo>
                  <a:pt x="0" y="0"/>
                </a:moveTo>
                <a:lnTo>
                  <a:pt x="4819102" y="0"/>
                </a:lnTo>
                <a:lnTo>
                  <a:pt x="4819102" y="1307091"/>
                </a:lnTo>
                <a:lnTo>
                  <a:pt x="0" y="130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AutoShape 5"/>
          <p:cNvSpPr/>
          <p:nvPr/>
        </p:nvSpPr>
        <p:spPr>
          <a:xfrm flipH="1">
            <a:off x="9153525" y="5039340"/>
            <a:ext cx="0" cy="1646283"/>
          </a:xfrm>
          <a:prstGeom prst="line">
            <a:avLst/>
          </a:prstGeom>
          <a:ln w="19050" cap="flat">
            <a:solidFill>
              <a:srgbClr val="D9D9D9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62823" y="3709803"/>
            <a:ext cx="3825452" cy="382545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983C7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-16665" r="223" b="-1666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88205" y="2199567"/>
            <a:ext cx="9911590" cy="93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1"/>
              </a:lnSpc>
            </a:pPr>
            <a:r>
              <a:rPr lang="en-US" sz="7041" b="1">
                <a:solidFill>
                  <a:srgbClr val="042B52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EQUIPO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06933" y="1028700"/>
            <a:ext cx="2752367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5"/>
              </a:lnSpc>
            </a:pPr>
            <a:r>
              <a:rPr lang="en-US" sz="2199" b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MAYO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9294" y="7563830"/>
            <a:ext cx="3410500" cy="99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endParaRPr/>
          </a:p>
          <a:p>
            <a:pPr algn="l">
              <a:lnSpc>
                <a:spcPts val="2609"/>
              </a:lnSpc>
            </a:pPr>
            <a:r>
              <a:rPr lang="en-US" sz="2485" b="1" spc="-22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Cesar Daniel Ramírez C.</a:t>
            </a:r>
          </a:p>
          <a:p>
            <a:pPr algn="l">
              <a:lnSpc>
                <a:spcPts val="2609"/>
              </a:lnSpc>
            </a:pPr>
            <a:endParaRPr lang="en-US" sz="2485" b="1" spc="-22">
              <a:solidFill>
                <a:srgbClr val="00000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58494" y="7563830"/>
            <a:ext cx="3071704" cy="99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endParaRPr/>
          </a:p>
          <a:p>
            <a:pPr algn="l">
              <a:lnSpc>
                <a:spcPts val="2609"/>
              </a:lnSpc>
            </a:pPr>
            <a:r>
              <a:rPr lang="en-US" sz="2485" b="1" spc="-22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Jose Daniel Garcia C.</a:t>
            </a:r>
          </a:p>
          <a:p>
            <a:pPr algn="l">
              <a:lnSpc>
                <a:spcPts val="2609"/>
              </a:lnSpc>
            </a:pPr>
            <a:endParaRPr lang="en-US" sz="2485" b="1" spc="-22">
              <a:solidFill>
                <a:srgbClr val="00000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3803" y="7437527"/>
            <a:ext cx="4103492" cy="99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endParaRPr/>
          </a:p>
          <a:p>
            <a:pPr algn="l">
              <a:lnSpc>
                <a:spcPts val="2609"/>
              </a:lnSpc>
            </a:pPr>
            <a:r>
              <a:rPr lang="en-US" sz="2485" b="1" spc="-22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Cristian Mauricio Romero B</a:t>
            </a:r>
          </a:p>
          <a:p>
            <a:pPr algn="l">
              <a:lnSpc>
                <a:spcPts val="2609"/>
              </a:lnSpc>
            </a:pPr>
            <a:endParaRPr lang="en-US" sz="2485" b="1" spc="-22">
              <a:solidFill>
                <a:srgbClr val="00000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41732" y="3709803"/>
            <a:ext cx="3825452" cy="3825452"/>
            <a:chOff x="0" y="0"/>
            <a:chExt cx="8909050" cy="8909050"/>
          </a:xfrm>
        </p:grpSpPr>
        <p:sp>
          <p:nvSpPr>
            <p:cNvPr id="12" name="Freeform 12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983C7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20887" r="223" b="-12444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381620" y="3709803"/>
            <a:ext cx="3825452" cy="3825452"/>
            <a:chOff x="0" y="0"/>
            <a:chExt cx="8909050" cy="8909050"/>
          </a:xfrm>
        </p:grpSpPr>
        <p:sp>
          <p:nvSpPr>
            <p:cNvPr id="16" name="Freeform 1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983C7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t="-12531" r="223" b="-12531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42B52"/>
            </a:solidFill>
          </p:spPr>
          <p:txBody>
            <a:bodyPr/>
            <a:lstStyle/>
            <a:p>
              <a:endParaRPr lang="es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2009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6" y="0"/>
                </a:lnTo>
                <a:lnTo>
                  <a:pt x="1172806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028700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7" y="0"/>
                </a:lnTo>
                <a:lnTo>
                  <a:pt x="1417227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4A4788-3F88-353F-E812-BF563CC76312}"/>
              </a:ext>
            </a:extLst>
          </p:cNvPr>
          <p:cNvGrpSpPr/>
          <p:nvPr/>
        </p:nvGrpSpPr>
        <p:grpSpPr>
          <a:xfrm>
            <a:off x="1590733" y="3904411"/>
            <a:ext cx="2647257" cy="3574369"/>
            <a:chOff x="1590733" y="3904411"/>
            <a:chExt cx="2647257" cy="3574369"/>
          </a:xfrm>
        </p:grpSpPr>
        <p:sp>
          <p:nvSpPr>
            <p:cNvPr id="4" name="Freeform 4"/>
            <p:cNvSpPr/>
            <p:nvPr/>
          </p:nvSpPr>
          <p:spPr>
            <a:xfrm>
              <a:off x="1590733" y="3904411"/>
              <a:ext cx="2647257" cy="2906170"/>
            </a:xfrm>
            <a:custGeom>
              <a:avLst/>
              <a:gdLst/>
              <a:ahLst/>
              <a:cxnLst/>
              <a:rect l="l" t="t" r="r" b="b"/>
              <a:pathLst>
                <a:path w="2647257" h="2906170">
                  <a:moveTo>
                    <a:pt x="0" y="0"/>
                  </a:moveTo>
                  <a:lnTo>
                    <a:pt x="2647257" y="0"/>
                  </a:lnTo>
                  <a:lnTo>
                    <a:pt x="2647257" y="2906170"/>
                  </a:lnTo>
                  <a:lnTo>
                    <a:pt x="0" y="2906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59047" y="6898390"/>
              <a:ext cx="1710630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CAMILO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7926C0-D4CF-F399-317B-533CC2E802BB}"/>
              </a:ext>
            </a:extLst>
          </p:cNvPr>
          <p:cNvGrpSpPr/>
          <p:nvPr/>
        </p:nvGrpSpPr>
        <p:grpSpPr>
          <a:xfrm>
            <a:off x="4840094" y="3938520"/>
            <a:ext cx="2569072" cy="3534066"/>
            <a:chOff x="4840094" y="3938520"/>
            <a:chExt cx="2569072" cy="3534066"/>
          </a:xfrm>
        </p:grpSpPr>
        <p:sp>
          <p:nvSpPr>
            <p:cNvPr id="5" name="Freeform 5"/>
            <p:cNvSpPr/>
            <p:nvPr/>
          </p:nvSpPr>
          <p:spPr>
            <a:xfrm>
              <a:off x="4840094" y="3938520"/>
              <a:ext cx="2569072" cy="2820339"/>
            </a:xfrm>
            <a:custGeom>
              <a:avLst/>
              <a:gdLst/>
              <a:ahLst/>
              <a:cxnLst/>
              <a:rect l="l" t="t" r="r" b="b"/>
              <a:pathLst>
                <a:path w="2569072" h="2820339">
                  <a:moveTo>
                    <a:pt x="0" y="0"/>
                  </a:moveTo>
                  <a:lnTo>
                    <a:pt x="2569072" y="0"/>
                  </a:lnTo>
                  <a:lnTo>
                    <a:pt x="2569072" y="2820339"/>
                  </a:lnTo>
                  <a:lnTo>
                    <a:pt x="0" y="2820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09722" y="6898390"/>
              <a:ext cx="1829816" cy="57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MARIA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324111" y="1028700"/>
            <a:ext cx="935189" cy="22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70"/>
              </a:lnSpc>
            </a:pPr>
            <a:r>
              <a:rPr lang="en-US" sz="1500" b="1" spc="-73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MAYO 2025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980791" y="0"/>
            <a:ext cx="9307209" cy="10287000"/>
            <a:chOff x="0" y="0"/>
            <a:chExt cx="2451281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51281" cy="2709333"/>
            </a:xfrm>
            <a:custGeom>
              <a:avLst/>
              <a:gdLst/>
              <a:ahLst/>
              <a:cxnLst/>
              <a:rect l="l" t="t" r="r" b="b"/>
              <a:pathLst>
                <a:path w="2451281" h="2709333">
                  <a:moveTo>
                    <a:pt x="0" y="0"/>
                  </a:moveTo>
                  <a:lnTo>
                    <a:pt x="2451281" y="0"/>
                  </a:lnTo>
                  <a:lnTo>
                    <a:pt x="24512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82B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45128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980791" y="0"/>
            <a:ext cx="9376672" cy="10287000"/>
          </a:xfrm>
          <a:custGeom>
            <a:avLst/>
            <a:gdLst/>
            <a:ahLst/>
            <a:cxnLst/>
            <a:rect l="l" t="t" r="r" b="b"/>
            <a:pathLst>
              <a:path w="9376672" h="10287000">
                <a:moveTo>
                  <a:pt x="0" y="0"/>
                </a:moveTo>
                <a:lnTo>
                  <a:pt x="9376672" y="0"/>
                </a:lnTo>
                <a:lnTo>
                  <a:pt x="93766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-4854" r="-4854"/>
            </a:stretch>
          </a:blipFill>
        </p:spPr>
        <p:txBody>
          <a:bodyPr/>
          <a:lstStyle/>
          <a:p>
            <a:endParaRPr lang="es-US" dirty="0"/>
          </a:p>
        </p:txBody>
      </p:sp>
      <p:grpSp>
        <p:nvGrpSpPr>
          <p:cNvPr id="13" name="Group 13"/>
          <p:cNvGrpSpPr/>
          <p:nvPr/>
        </p:nvGrpSpPr>
        <p:grpSpPr>
          <a:xfrm>
            <a:off x="11693510" y="3377418"/>
            <a:ext cx="1741729" cy="822683"/>
            <a:chOff x="0" y="0"/>
            <a:chExt cx="2322305" cy="1096910"/>
          </a:xfrm>
        </p:grpSpPr>
        <p:sp>
          <p:nvSpPr>
            <p:cNvPr id="14" name="Freeform 14"/>
            <p:cNvSpPr/>
            <p:nvPr/>
          </p:nvSpPr>
          <p:spPr>
            <a:xfrm>
              <a:off x="1046245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09490" y="315324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6"/>
                  </a:lnTo>
                  <a:lnTo>
                    <a:pt x="0" y="781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266226" y="2393641"/>
            <a:ext cx="827212" cy="839422"/>
          </a:xfrm>
          <a:custGeom>
            <a:avLst/>
            <a:gdLst/>
            <a:ahLst/>
            <a:cxnLst/>
            <a:rect l="l" t="t" r="r" b="b"/>
            <a:pathLst>
              <a:path w="827212" h="839422">
                <a:moveTo>
                  <a:pt x="0" y="0"/>
                </a:moveTo>
                <a:lnTo>
                  <a:pt x="827212" y="0"/>
                </a:lnTo>
                <a:lnTo>
                  <a:pt x="827212" y="839422"/>
                </a:lnTo>
                <a:lnTo>
                  <a:pt x="0" y="839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18" name="Group 18"/>
          <p:cNvGrpSpPr/>
          <p:nvPr/>
        </p:nvGrpSpPr>
        <p:grpSpPr>
          <a:xfrm>
            <a:off x="13964303" y="4457571"/>
            <a:ext cx="1741729" cy="822683"/>
            <a:chOff x="0" y="0"/>
            <a:chExt cx="2322305" cy="1096910"/>
          </a:xfrm>
        </p:grpSpPr>
        <p:sp>
          <p:nvSpPr>
            <p:cNvPr id="19" name="Freeform 19"/>
            <p:cNvSpPr/>
            <p:nvPr/>
          </p:nvSpPr>
          <p:spPr>
            <a:xfrm>
              <a:off x="1046245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9490" y="315324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6"/>
                  </a:lnTo>
                  <a:lnTo>
                    <a:pt x="0" y="781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93312" y="5656073"/>
            <a:ext cx="1741729" cy="822683"/>
            <a:chOff x="0" y="0"/>
            <a:chExt cx="2322305" cy="1096910"/>
          </a:xfrm>
        </p:grpSpPr>
        <p:sp>
          <p:nvSpPr>
            <p:cNvPr id="23" name="Freeform 23"/>
            <p:cNvSpPr/>
            <p:nvPr/>
          </p:nvSpPr>
          <p:spPr>
            <a:xfrm>
              <a:off x="1046245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509490" y="315324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6"/>
                  </a:lnTo>
                  <a:lnTo>
                    <a:pt x="0" y="781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93438" y="6854575"/>
            <a:ext cx="1741729" cy="822683"/>
            <a:chOff x="0" y="0"/>
            <a:chExt cx="2322305" cy="1096910"/>
          </a:xfrm>
        </p:grpSpPr>
        <p:sp>
          <p:nvSpPr>
            <p:cNvPr id="27" name="Freeform 27"/>
            <p:cNvSpPr/>
            <p:nvPr/>
          </p:nvSpPr>
          <p:spPr>
            <a:xfrm>
              <a:off x="1046245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7"/>
                  </a:lnTo>
                  <a:lnTo>
                    <a:pt x="0" y="78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509490" y="315324"/>
              <a:ext cx="1276060" cy="781587"/>
            </a:xfrm>
            <a:custGeom>
              <a:avLst/>
              <a:gdLst/>
              <a:ahLst/>
              <a:cxnLst/>
              <a:rect l="l" t="t" r="r" b="b"/>
              <a:pathLst>
                <a:path w="1276060" h="781587">
                  <a:moveTo>
                    <a:pt x="0" y="0"/>
                  </a:moveTo>
                  <a:lnTo>
                    <a:pt x="1276060" y="0"/>
                  </a:lnTo>
                  <a:lnTo>
                    <a:pt x="1276060" y="781586"/>
                  </a:lnTo>
                  <a:lnTo>
                    <a:pt x="0" y="781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4537019" y="3581575"/>
            <a:ext cx="703506" cy="713890"/>
          </a:xfrm>
          <a:custGeom>
            <a:avLst/>
            <a:gdLst/>
            <a:ahLst/>
            <a:cxnLst/>
            <a:rect l="l" t="t" r="r" b="b"/>
            <a:pathLst>
              <a:path w="703506" h="713890">
                <a:moveTo>
                  <a:pt x="0" y="0"/>
                </a:moveTo>
                <a:lnTo>
                  <a:pt x="703506" y="0"/>
                </a:lnTo>
                <a:lnTo>
                  <a:pt x="703506" y="713890"/>
                </a:lnTo>
                <a:lnTo>
                  <a:pt x="0" y="7138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1" name="Freeform 31"/>
          <p:cNvSpPr/>
          <p:nvPr/>
        </p:nvSpPr>
        <p:spPr>
          <a:xfrm>
            <a:off x="11850208" y="4721341"/>
            <a:ext cx="832036" cy="844317"/>
          </a:xfrm>
          <a:custGeom>
            <a:avLst/>
            <a:gdLst/>
            <a:ahLst/>
            <a:cxnLst/>
            <a:rect l="l" t="t" r="r" b="b"/>
            <a:pathLst>
              <a:path w="832036" h="844317">
                <a:moveTo>
                  <a:pt x="0" y="0"/>
                </a:moveTo>
                <a:lnTo>
                  <a:pt x="832036" y="0"/>
                </a:lnTo>
                <a:lnTo>
                  <a:pt x="832036" y="844318"/>
                </a:lnTo>
                <a:lnTo>
                  <a:pt x="0" y="844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2" name="Freeform 32"/>
          <p:cNvSpPr/>
          <p:nvPr/>
        </p:nvSpPr>
        <p:spPr>
          <a:xfrm>
            <a:off x="13666155" y="5824315"/>
            <a:ext cx="870864" cy="883718"/>
          </a:xfrm>
          <a:custGeom>
            <a:avLst/>
            <a:gdLst/>
            <a:ahLst/>
            <a:cxnLst/>
            <a:rect l="l" t="t" r="r" b="b"/>
            <a:pathLst>
              <a:path w="870864" h="883718">
                <a:moveTo>
                  <a:pt x="0" y="0"/>
                </a:moveTo>
                <a:lnTo>
                  <a:pt x="870864" y="0"/>
                </a:lnTo>
                <a:lnTo>
                  <a:pt x="870864" y="883719"/>
                </a:lnTo>
                <a:lnTo>
                  <a:pt x="0" y="883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3" name="TextBox 33"/>
          <p:cNvSpPr txBox="1"/>
          <p:nvPr/>
        </p:nvSpPr>
        <p:spPr>
          <a:xfrm>
            <a:off x="561193" y="1823836"/>
            <a:ext cx="7762672" cy="54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3843" b="1" dirty="0" err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Conectados</a:t>
            </a:r>
            <a:r>
              <a:rPr lang="en-US" sz="3843" b="1" dirty="0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, </a:t>
            </a:r>
            <a:r>
              <a:rPr lang="en-US" sz="3843" b="1" dirty="0" err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pero</a:t>
            </a:r>
            <a:r>
              <a:rPr lang="en-US" sz="3843" b="1" dirty="0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3843" b="1" dirty="0">
                <a:solidFill>
                  <a:srgbClr val="D4391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NO </a:t>
            </a:r>
            <a:r>
              <a:rPr lang="en-US" sz="3843" b="1" dirty="0" err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bancarizados</a:t>
            </a:r>
            <a:endParaRPr lang="en-US" sz="3843" b="1" dirty="0">
              <a:solidFill>
                <a:srgbClr val="3182B6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8730" y="2419206"/>
            <a:ext cx="6399344" cy="43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b="1" dirty="0">
                <a:solidFill>
                  <a:srgbClr val="46483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La </a:t>
            </a:r>
            <a:r>
              <a:rPr lang="en-US" sz="3000" b="1" dirty="0" err="1">
                <a:solidFill>
                  <a:srgbClr val="46483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oportunidad</a:t>
            </a:r>
            <a:r>
              <a:rPr lang="en-US" sz="3000" b="1" dirty="0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3000" b="1" dirty="0" err="1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dorada</a:t>
            </a:r>
            <a:r>
              <a:rPr lang="en-US" sz="3000" b="1" dirty="0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582383" y="8626458"/>
            <a:ext cx="1123649" cy="530741"/>
            <a:chOff x="0" y="0"/>
            <a:chExt cx="1498198" cy="707654"/>
          </a:xfrm>
        </p:grpSpPr>
        <p:sp>
          <p:nvSpPr>
            <p:cNvPr id="36" name="Freeform 36"/>
            <p:cNvSpPr/>
            <p:nvPr/>
          </p:nvSpPr>
          <p:spPr>
            <a:xfrm>
              <a:off x="674969" y="0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29" y="0"/>
                  </a:lnTo>
                  <a:lnTo>
                    <a:pt x="823229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30" y="0"/>
                  </a:lnTo>
                  <a:lnTo>
                    <a:pt x="823230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28690" y="203426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29" y="0"/>
                  </a:lnTo>
                  <a:lnTo>
                    <a:pt x="823229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840654" y="1140143"/>
            <a:ext cx="1123649" cy="530741"/>
            <a:chOff x="0" y="0"/>
            <a:chExt cx="1498198" cy="707654"/>
          </a:xfrm>
        </p:grpSpPr>
        <p:sp>
          <p:nvSpPr>
            <p:cNvPr id="40" name="Freeform 40"/>
            <p:cNvSpPr/>
            <p:nvPr/>
          </p:nvSpPr>
          <p:spPr>
            <a:xfrm>
              <a:off x="674969" y="0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29" y="0"/>
                  </a:lnTo>
                  <a:lnTo>
                    <a:pt x="823229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30" y="0"/>
                  </a:lnTo>
                  <a:lnTo>
                    <a:pt x="823230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328690" y="203426"/>
              <a:ext cx="823230" cy="504228"/>
            </a:xfrm>
            <a:custGeom>
              <a:avLst/>
              <a:gdLst/>
              <a:ahLst/>
              <a:cxnLst/>
              <a:rect l="l" t="t" r="r" b="b"/>
              <a:pathLst>
                <a:path w="823230" h="504228">
                  <a:moveTo>
                    <a:pt x="0" y="0"/>
                  </a:moveTo>
                  <a:lnTo>
                    <a:pt x="823229" y="0"/>
                  </a:lnTo>
                  <a:lnTo>
                    <a:pt x="823229" y="504228"/>
                  </a:lnTo>
                  <a:lnTo>
                    <a:pt x="0" y="50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2975445" y="501846"/>
            <a:ext cx="519191" cy="526854"/>
          </a:xfrm>
          <a:custGeom>
            <a:avLst/>
            <a:gdLst/>
            <a:ahLst/>
            <a:cxnLst/>
            <a:rect l="l" t="t" r="r" b="b"/>
            <a:pathLst>
              <a:path w="519191" h="526854">
                <a:moveTo>
                  <a:pt x="0" y="0"/>
                </a:moveTo>
                <a:lnTo>
                  <a:pt x="519191" y="0"/>
                </a:lnTo>
                <a:lnTo>
                  <a:pt x="519191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4" name="Freeform 44"/>
          <p:cNvSpPr/>
          <p:nvPr/>
        </p:nvSpPr>
        <p:spPr>
          <a:xfrm>
            <a:off x="14884612" y="7999957"/>
            <a:ext cx="519191" cy="526854"/>
          </a:xfrm>
          <a:custGeom>
            <a:avLst/>
            <a:gdLst/>
            <a:ahLst/>
            <a:cxnLst/>
            <a:rect l="l" t="t" r="r" b="b"/>
            <a:pathLst>
              <a:path w="519191" h="526854">
                <a:moveTo>
                  <a:pt x="0" y="0"/>
                </a:moveTo>
                <a:lnTo>
                  <a:pt x="519190" y="0"/>
                </a:lnTo>
                <a:lnTo>
                  <a:pt x="51919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30" grpId="0" animBg="1"/>
      <p:bldP spid="31" grpId="0" animBg="1"/>
      <p:bldP spid="32" grpId="0" animBg="1"/>
      <p:bldP spid="33" grpId="0"/>
      <p:bldP spid="34" grpId="0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5759">
            <a:off x="8134672" y="-294590"/>
            <a:ext cx="2468362" cy="2459386"/>
          </a:xfrm>
          <a:custGeom>
            <a:avLst/>
            <a:gdLst/>
            <a:ahLst/>
            <a:cxnLst/>
            <a:rect l="l" t="t" r="r" b="b"/>
            <a:pathLst>
              <a:path w="2468362" h="2459386">
                <a:moveTo>
                  <a:pt x="0" y="0"/>
                </a:moveTo>
                <a:lnTo>
                  <a:pt x="2468361" y="0"/>
                </a:lnTo>
                <a:lnTo>
                  <a:pt x="2468361" y="2459386"/>
                </a:lnTo>
                <a:lnTo>
                  <a:pt x="0" y="245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-3062497" y="-446942"/>
            <a:ext cx="11285040" cy="11180883"/>
            <a:chOff x="0" y="0"/>
            <a:chExt cx="2972192" cy="29447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3182B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TextBox 8"/>
          <p:cNvSpPr txBox="1"/>
          <p:nvPr/>
        </p:nvSpPr>
        <p:spPr>
          <a:xfrm>
            <a:off x="920514" y="2239533"/>
            <a:ext cx="6116135" cy="551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92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¿Cuánto cuesta a un Banco un nuevo cliente?</a:t>
            </a:r>
          </a:p>
        </p:txBody>
      </p:sp>
      <p:sp>
        <p:nvSpPr>
          <p:cNvPr id="9" name="Freeform 9"/>
          <p:cNvSpPr/>
          <p:nvPr/>
        </p:nvSpPr>
        <p:spPr>
          <a:xfrm rot="1345845">
            <a:off x="11029182" y="64123"/>
            <a:ext cx="1965615" cy="1958467"/>
          </a:xfrm>
          <a:custGeom>
            <a:avLst/>
            <a:gdLst/>
            <a:ahLst/>
            <a:cxnLst/>
            <a:rect l="l" t="t" r="r" b="b"/>
            <a:pathLst>
              <a:path w="1965615" h="1958467">
                <a:moveTo>
                  <a:pt x="0" y="0"/>
                </a:moveTo>
                <a:lnTo>
                  <a:pt x="1965615" y="0"/>
                </a:lnTo>
                <a:lnTo>
                  <a:pt x="1965615" y="1958467"/>
                </a:lnTo>
                <a:lnTo>
                  <a:pt x="0" y="1958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TextBox 10"/>
          <p:cNvSpPr txBox="1"/>
          <p:nvPr/>
        </p:nvSpPr>
        <p:spPr>
          <a:xfrm>
            <a:off x="11207886" y="3136321"/>
            <a:ext cx="4593550" cy="15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350USD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2325" y="2720395"/>
            <a:ext cx="5944671" cy="9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CANALES FÍSICOS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99153" y="5575150"/>
            <a:ext cx="328898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rgbClr val="34A3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6USD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81533" y="5172703"/>
            <a:ext cx="624625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34A3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CANALES DIGITALES</a:t>
            </a:r>
          </a:p>
        </p:txBody>
      </p:sp>
      <p:sp>
        <p:nvSpPr>
          <p:cNvPr id="14" name="Freeform 14"/>
          <p:cNvSpPr/>
          <p:nvPr/>
        </p:nvSpPr>
        <p:spPr>
          <a:xfrm rot="-1501958">
            <a:off x="13718603" y="-113980"/>
            <a:ext cx="2020747" cy="2013399"/>
          </a:xfrm>
          <a:custGeom>
            <a:avLst/>
            <a:gdLst/>
            <a:ahLst/>
            <a:cxnLst/>
            <a:rect l="l" t="t" r="r" b="b"/>
            <a:pathLst>
              <a:path w="2020747" h="2013399">
                <a:moveTo>
                  <a:pt x="0" y="0"/>
                </a:moveTo>
                <a:lnTo>
                  <a:pt x="2020747" y="0"/>
                </a:lnTo>
                <a:lnTo>
                  <a:pt x="2020747" y="2013399"/>
                </a:lnTo>
                <a:lnTo>
                  <a:pt x="0" y="201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5" name="TextBox 15"/>
          <p:cNvSpPr txBox="1"/>
          <p:nvPr/>
        </p:nvSpPr>
        <p:spPr>
          <a:xfrm>
            <a:off x="10079251" y="7554717"/>
            <a:ext cx="6593646" cy="61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700" b="1" spc="29" dirty="0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Cuesta 60 x </a:t>
            </a:r>
            <a:r>
              <a:rPr lang="en-US" sz="2700" b="1" spc="29" dirty="0" err="1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menos</a:t>
            </a:r>
            <a:r>
              <a:rPr lang="en-US" sz="2700" b="1" spc="29" dirty="0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700" b="1" spc="29" dirty="0" err="1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vincular</a:t>
            </a:r>
            <a:r>
              <a:rPr lang="en-US" sz="2700" b="1" spc="29" dirty="0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2700" b="1" spc="29" dirty="0" err="1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</a:t>
            </a:r>
            <a:r>
              <a:rPr lang="en-US" sz="2700" b="1" spc="29" dirty="0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700" b="1" spc="29" dirty="0" err="1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</a:t>
            </a:r>
            <a:r>
              <a:rPr lang="en-US" sz="2700" b="1" spc="29" dirty="0">
                <a:solidFill>
                  <a:srgbClr val="ECC3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canal digital</a:t>
            </a:r>
          </a:p>
        </p:txBody>
      </p:sp>
      <p:sp>
        <p:nvSpPr>
          <p:cNvPr id="16" name="Freeform 16"/>
          <p:cNvSpPr/>
          <p:nvPr/>
        </p:nvSpPr>
        <p:spPr>
          <a:xfrm rot="1596657">
            <a:off x="16221514" y="-186337"/>
            <a:ext cx="2468362" cy="2459386"/>
          </a:xfrm>
          <a:custGeom>
            <a:avLst/>
            <a:gdLst/>
            <a:ahLst/>
            <a:cxnLst/>
            <a:rect l="l" t="t" r="r" b="b"/>
            <a:pathLst>
              <a:path w="2468362" h="2459386">
                <a:moveTo>
                  <a:pt x="0" y="0"/>
                </a:moveTo>
                <a:lnTo>
                  <a:pt x="2468362" y="0"/>
                </a:lnTo>
                <a:lnTo>
                  <a:pt x="2468362" y="2459386"/>
                </a:lnTo>
                <a:lnTo>
                  <a:pt x="0" y="245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7" name="TextBox 17"/>
          <p:cNvSpPr txBox="1"/>
          <p:nvPr/>
        </p:nvSpPr>
        <p:spPr>
          <a:xfrm>
            <a:off x="12354517" y="4826030"/>
            <a:ext cx="2300288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*Fuente:Larrain Vial 2021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1" y="-190500"/>
            <a:ext cx="8374943" cy="11049000"/>
            <a:chOff x="0" y="-47625"/>
            <a:chExt cx="2972192" cy="2992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827046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3182B6"/>
            </a:solidFill>
          </p:spPr>
          <p:txBody>
            <a:bodyPr/>
            <a:lstStyle/>
            <a:p>
              <a:endParaRPr lang="es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9025552" y="1338417"/>
            <a:ext cx="498693" cy="498693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9025552" y="2077423"/>
            <a:ext cx="498693" cy="498693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3"/>
                </a:lnTo>
                <a:lnTo>
                  <a:pt x="0" y="4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9025552" y="2844284"/>
            <a:ext cx="498693" cy="498693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9025552" y="3782733"/>
            <a:ext cx="498693" cy="498693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3"/>
                </a:lnTo>
                <a:lnTo>
                  <a:pt x="0" y="4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9025552" y="4748776"/>
            <a:ext cx="498693" cy="498693"/>
          </a:xfrm>
          <a:custGeom>
            <a:avLst/>
            <a:gdLst/>
            <a:ahLst/>
            <a:cxnLst/>
            <a:rect l="l" t="t" r="r" b="b"/>
            <a:pathLst>
              <a:path w="498693" h="498693">
                <a:moveTo>
                  <a:pt x="0" y="0"/>
                </a:moveTo>
                <a:lnTo>
                  <a:pt x="498694" y="0"/>
                </a:lnTo>
                <a:lnTo>
                  <a:pt x="498694" y="498694"/>
                </a:lnTo>
                <a:lnTo>
                  <a:pt x="0" y="49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0812283" y="6875917"/>
            <a:ext cx="4549515" cy="917037"/>
          </a:xfrm>
          <a:custGeom>
            <a:avLst/>
            <a:gdLst/>
            <a:ahLst/>
            <a:cxnLst/>
            <a:rect l="l" t="t" r="r" b="b"/>
            <a:pathLst>
              <a:path w="4549515" h="917037">
                <a:moveTo>
                  <a:pt x="0" y="0"/>
                </a:moveTo>
                <a:lnTo>
                  <a:pt x="4549515" y="0"/>
                </a:lnTo>
                <a:lnTo>
                  <a:pt x="4549515" y="917036"/>
                </a:lnTo>
                <a:lnTo>
                  <a:pt x="0" y="91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532" r="-60790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3" name="Freeform 13"/>
          <p:cNvSpPr/>
          <p:nvPr/>
        </p:nvSpPr>
        <p:spPr>
          <a:xfrm>
            <a:off x="12063163" y="6742228"/>
            <a:ext cx="2126335" cy="1050726"/>
          </a:xfrm>
          <a:custGeom>
            <a:avLst/>
            <a:gdLst/>
            <a:ahLst/>
            <a:cxnLst/>
            <a:rect l="l" t="t" r="r" b="b"/>
            <a:pathLst>
              <a:path w="2126335" h="1050726">
                <a:moveTo>
                  <a:pt x="0" y="0"/>
                </a:moveTo>
                <a:lnTo>
                  <a:pt x="2126334" y="0"/>
                </a:lnTo>
                <a:lnTo>
                  <a:pt x="2126334" y="1050725"/>
                </a:lnTo>
                <a:lnTo>
                  <a:pt x="0" y="1050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Freeform 14"/>
          <p:cNvSpPr/>
          <p:nvPr/>
        </p:nvSpPr>
        <p:spPr>
          <a:xfrm>
            <a:off x="12628566" y="6265664"/>
            <a:ext cx="987255" cy="889764"/>
          </a:xfrm>
          <a:custGeom>
            <a:avLst/>
            <a:gdLst/>
            <a:ahLst/>
            <a:cxnLst/>
            <a:rect l="l" t="t" r="r" b="b"/>
            <a:pathLst>
              <a:path w="987255" h="889764">
                <a:moveTo>
                  <a:pt x="0" y="0"/>
                </a:moveTo>
                <a:lnTo>
                  <a:pt x="987255" y="0"/>
                </a:lnTo>
                <a:lnTo>
                  <a:pt x="987255" y="889764"/>
                </a:lnTo>
                <a:lnTo>
                  <a:pt x="0" y="889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1726170"/>
            <a:ext cx="6553626" cy="64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Además del </a:t>
            </a:r>
            <a:r>
              <a:rPr lang="en-US" sz="5000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costo</a:t>
            </a:r>
            <a:endParaRPr lang="en-US" sz="5000" b="1" dirty="0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ctr">
              <a:lnSpc>
                <a:spcPts val="5487"/>
              </a:lnSpc>
            </a:pPr>
            <a:r>
              <a:rPr lang="en-US" sz="59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</a:p>
          <a:p>
            <a:pPr algn="ctr">
              <a:lnSpc>
                <a:spcPts val="7997"/>
              </a:lnSpc>
            </a:pP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¿</a:t>
            </a:r>
            <a:r>
              <a:rPr lang="en-US" sz="8599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Cuál</a:t>
            </a: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es </a:t>
            </a:r>
            <a:r>
              <a:rPr lang="en-US" sz="8599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el</a:t>
            </a: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valor de </a:t>
            </a:r>
            <a:r>
              <a:rPr lang="en-US" sz="8599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identificar</a:t>
            </a: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8599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estas</a:t>
            </a: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</a:t>
            </a:r>
            <a:r>
              <a:rPr lang="en-US" sz="8599" b="1" dirty="0" err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poblaciones</a:t>
            </a:r>
            <a:r>
              <a:rPr lang="en-US" sz="85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4246" y="1395567"/>
            <a:ext cx="7920446" cy="46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Crecimiento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mercado y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nuevos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clientes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24869" y="2038342"/>
            <a:ext cx="71882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spc="-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Fidelización y posicionamiento temprano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4869" y="2790182"/>
            <a:ext cx="81220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Alineación con políticas públicas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4869" y="4694674"/>
            <a:ext cx="51405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Ventaja competitiva via dígital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24869" y="3694422"/>
            <a:ext cx="7500848" cy="8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Obtención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valiosos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nuevos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segmentos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 spc="-21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consumidores</a:t>
            </a:r>
            <a:r>
              <a:rPr lang="en-US" sz="3399" spc="-21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764547" y="3321655"/>
            <a:ext cx="3558952" cy="3808217"/>
          </a:xfrm>
          <a:custGeom>
            <a:avLst/>
            <a:gdLst/>
            <a:ahLst/>
            <a:cxnLst/>
            <a:rect l="l" t="t" r="r" b="b"/>
            <a:pathLst>
              <a:path w="3558952" h="3808217">
                <a:moveTo>
                  <a:pt x="0" y="0"/>
                </a:moveTo>
                <a:lnTo>
                  <a:pt x="3558952" y="0"/>
                </a:lnTo>
                <a:lnTo>
                  <a:pt x="3558952" y="3808217"/>
                </a:lnTo>
                <a:lnTo>
                  <a:pt x="0" y="3808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3703112" y="3071534"/>
            <a:ext cx="3317373" cy="4308458"/>
          </a:xfrm>
          <a:custGeom>
            <a:avLst/>
            <a:gdLst/>
            <a:ahLst/>
            <a:cxnLst/>
            <a:rect l="l" t="t" r="r" b="b"/>
            <a:pathLst>
              <a:path w="3317373" h="4308458">
                <a:moveTo>
                  <a:pt x="0" y="0"/>
                </a:moveTo>
                <a:lnTo>
                  <a:pt x="3317373" y="0"/>
                </a:lnTo>
                <a:lnTo>
                  <a:pt x="3317373" y="4308459"/>
                </a:lnTo>
                <a:lnTo>
                  <a:pt x="0" y="4308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837" r="-3833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6755307" y="5122895"/>
            <a:ext cx="1755953" cy="1760648"/>
          </a:xfrm>
          <a:custGeom>
            <a:avLst/>
            <a:gdLst/>
            <a:ahLst/>
            <a:cxnLst/>
            <a:rect l="l" t="t" r="r" b="b"/>
            <a:pathLst>
              <a:path w="1755953" h="1760648">
                <a:moveTo>
                  <a:pt x="0" y="0"/>
                </a:moveTo>
                <a:lnTo>
                  <a:pt x="1755954" y="0"/>
                </a:lnTo>
                <a:lnTo>
                  <a:pt x="1755954" y="1760649"/>
                </a:lnTo>
                <a:lnTo>
                  <a:pt x="0" y="1760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2105360" y="4380675"/>
            <a:ext cx="2073085" cy="120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4490" b="1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Í</a:t>
            </a:r>
            <a:r>
              <a:rPr lang="en-US" sz="4490" b="1">
                <a:solidFill>
                  <a:srgbClr val="46483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NDICE</a:t>
            </a:r>
          </a:p>
          <a:p>
            <a:pPr algn="ctr">
              <a:lnSpc>
                <a:spcPts val="4715"/>
              </a:lnSpc>
            </a:pPr>
            <a:endParaRPr lang="en-US" sz="4490" b="1">
              <a:solidFill>
                <a:srgbClr val="46483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3391" y="4919949"/>
            <a:ext cx="4911891" cy="62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4500" b="1" dirty="0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</a:t>
            </a:r>
            <a:r>
              <a:rPr lang="en-US" sz="4500" b="1" dirty="0">
                <a:solidFill>
                  <a:srgbClr val="46483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PROPIACIÓN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547" y="5544869"/>
            <a:ext cx="4911891" cy="62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4500" b="1" dirty="0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</a:t>
            </a:r>
            <a:r>
              <a:rPr lang="en-US" sz="4500" b="1" dirty="0">
                <a:solidFill>
                  <a:srgbClr val="46483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IGITAL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547" y="1481384"/>
            <a:ext cx="16494753" cy="140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5200" b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¿Cómo identificamos poblaciones conectadas a internet, pero desconectadas del sistema financiero?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07566" y="3743225"/>
            <a:ext cx="1051924" cy="171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12399" b="1" dirty="0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94698" y="4697470"/>
            <a:ext cx="3687481" cy="78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DATOS </a:t>
            </a:r>
          </a:p>
          <a:p>
            <a:pPr algn="ctr">
              <a:lnSpc>
                <a:spcPts val="2916"/>
              </a:lnSpc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FINANCIEROS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7304" y="3763302"/>
            <a:ext cx="1051924" cy="171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12399" b="1" dirty="0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=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2923" y="3803079"/>
            <a:ext cx="1051924" cy="171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12399" b="1" dirty="0">
                <a:solidFill>
                  <a:srgbClr val="E5C722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+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10439134" y="4437512"/>
            <a:ext cx="0" cy="2076745"/>
          </a:xfrm>
          <a:prstGeom prst="line">
            <a:avLst/>
          </a:prstGeom>
          <a:ln w="38100" cap="flat">
            <a:solidFill>
              <a:srgbClr val="0580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grpSp>
        <p:nvGrpSpPr>
          <p:cNvPr id="16" name="Group 16"/>
          <p:cNvGrpSpPr/>
          <p:nvPr/>
        </p:nvGrpSpPr>
        <p:grpSpPr>
          <a:xfrm>
            <a:off x="10439134" y="4429589"/>
            <a:ext cx="2076745" cy="2084667"/>
            <a:chOff x="0" y="0"/>
            <a:chExt cx="2768993" cy="2779556"/>
          </a:xfrm>
        </p:grpSpPr>
        <p:grpSp>
          <p:nvGrpSpPr>
            <p:cNvPr id="17" name="Group 17"/>
            <p:cNvGrpSpPr/>
            <p:nvPr/>
          </p:nvGrpSpPr>
          <p:grpSpPr>
            <a:xfrm>
              <a:off x="222766" y="2212986"/>
              <a:ext cx="224538" cy="22453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 flipV="1">
              <a:off x="0" y="2754156"/>
              <a:ext cx="2768993" cy="0"/>
            </a:xfrm>
            <a:prstGeom prst="line">
              <a:avLst/>
            </a:prstGeom>
            <a:ln w="50800" cap="flat">
              <a:solidFill>
                <a:srgbClr val="0580B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618255" y="2325254"/>
              <a:ext cx="224538" cy="22453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05986" y="1988448"/>
              <a:ext cx="224538" cy="224538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22766" y="1755778"/>
              <a:ext cx="224538" cy="224538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42793" y="1763910"/>
              <a:ext cx="224538" cy="224538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505986" y="1492028"/>
              <a:ext cx="224538" cy="224538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93717" y="139038"/>
              <a:ext cx="224538" cy="224538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A347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55062" y="353075"/>
              <a:ext cx="224538" cy="22453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A347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42793" y="0"/>
              <a:ext cx="224538" cy="224538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A347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674389" y="353075"/>
              <a:ext cx="224538" cy="224538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A347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831272" y="1716566"/>
              <a:ext cx="224538" cy="22453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F38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77893" y="2212986"/>
              <a:ext cx="224538" cy="224538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F38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2277893" y="1763910"/>
              <a:ext cx="224538" cy="224538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F38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2053355" y="1988448"/>
              <a:ext cx="224538" cy="224538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F38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7" y="-1"/>
            <a:ext cx="18320657" cy="2079321"/>
            <a:chOff x="0" y="0"/>
            <a:chExt cx="5542935" cy="554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554862"/>
            </a:xfrm>
            <a:custGeom>
              <a:avLst/>
              <a:gdLst/>
              <a:ahLst/>
              <a:cxnLst/>
              <a:rect l="l" t="t" r="r" b="b"/>
              <a:pathLst>
                <a:path w="5542935" h="554862">
                  <a:moveTo>
                    <a:pt x="0" y="0"/>
                  </a:moveTo>
                  <a:lnTo>
                    <a:pt x="5542935" y="0"/>
                  </a:lnTo>
                  <a:lnTo>
                    <a:pt x="5542935" y="554862"/>
                  </a:lnTo>
                  <a:lnTo>
                    <a:pt x="0" y="554862"/>
                  </a:lnTo>
                  <a:close/>
                </a:path>
              </a:pathLst>
            </a:custGeom>
            <a:solidFill>
              <a:srgbClr val="0580BC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0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6296" y="4600565"/>
            <a:ext cx="3021695" cy="1067714"/>
            <a:chOff x="0" y="0"/>
            <a:chExt cx="810237" cy="286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237" cy="286297"/>
            </a:xfrm>
            <a:custGeom>
              <a:avLst/>
              <a:gdLst/>
              <a:ahLst/>
              <a:cxnLst/>
              <a:rect l="l" t="t" r="r" b="b"/>
              <a:pathLst>
                <a:path w="810237" h="286297">
                  <a:moveTo>
                    <a:pt x="25621" y="0"/>
                  </a:moveTo>
                  <a:lnTo>
                    <a:pt x="784616" y="0"/>
                  </a:lnTo>
                  <a:cubicBezTo>
                    <a:pt x="798766" y="0"/>
                    <a:pt x="810237" y="11471"/>
                    <a:pt x="810237" y="25621"/>
                  </a:cubicBezTo>
                  <a:lnTo>
                    <a:pt x="810237" y="260676"/>
                  </a:lnTo>
                  <a:cubicBezTo>
                    <a:pt x="810237" y="274826"/>
                    <a:pt x="798766" y="286297"/>
                    <a:pt x="784616" y="286297"/>
                  </a:cubicBezTo>
                  <a:lnTo>
                    <a:pt x="25621" y="286297"/>
                  </a:lnTo>
                  <a:cubicBezTo>
                    <a:pt x="11471" y="286297"/>
                    <a:pt x="0" y="274826"/>
                    <a:pt x="0" y="260676"/>
                  </a:cubicBezTo>
                  <a:lnTo>
                    <a:pt x="0" y="25621"/>
                  </a:lnTo>
                  <a:cubicBezTo>
                    <a:pt x="0" y="11471"/>
                    <a:pt x="11471" y="0"/>
                    <a:pt x="2562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0237" cy="343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Búsqueda de fuentes de información Financiera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18793" y="5711456"/>
            <a:ext cx="3044542" cy="1065976"/>
            <a:chOff x="0" y="0"/>
            <a:chExt cx="816363" cy="2858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6363" cy="285831"/>
            </a:xfrm>
            <a:custGeom>
              <a:avLst/>
              <a:gdLst/>
              <a:ahLst/>
              <a:cxnLst/>
              <a:rect l="l" t="t" r="r" b="b"/>
              <a:pathLst>
                <a:path w="816363" h="285831">
                  <a:moveTo>
                    <a:pt x="25429" y="0"/>
                  </a:moveTo>
                  <a:lnTo>
                    <a:pt x="790934" y="0"/>
                  </a:lnTo>
                  <a:cubicBezTo>
                    <a:pt x="797679" y="0"/>
                    <a:pt x="804146" y="2679"/>
                    <a:pt x="808915" y="7448"/>
                  </a:cubicBezTo>
                  <a:cubicBezTo>
                    <a:pt x="813684" y="12217"/>
                    <a:pt x="816363" y="18685"/>
                    <a:pt x="816363" y="25429"/>
                  </a:cubicBezTo>
                  <a:lnTo>
                    <a:pt x="816363" y="260402"/>
                  </a:lnTo>
                  <a:cubicBezTo>
                    <a:pt x="816363" y="267146"/>
                    <a:pt x="813684" y="273614"/>
                    <a:pt x="808915" y="278383"/>
                  </a:cubicBezTo>
                  <a:cubicBezTo>
                    <a:pt x="804146" y="283152"/>
                    <a:pt x="797679" y="285831"/>
                    <a:pt x="790934" y="285831"/>
                  </a:cubicBezTo>
                  <a:lnTo>
                    <a:pt x="25429" y="285831"/>
                  </a:lnTo>
                  <a:cubicBezTo>
                    <a:pt x="18685" y="285831"/>
                    <a:pt x="12217" y="283152"/>
                    <a:pt x="7448" y="278383"/>
                  </a:cubicBezTo>
                  <a:cubicBezTo>
                    <a:pt x="2679" y="273614"/>
                    <a:pt x="0" y="267146"/>
                    <a:pt x="0" y="260402"/>
                  </a:cubicBezTo>
                  <a:lnTo>
                    <a:pt x="0" y="25429"/>
                  </a:lnTo>
                  <a:cubicBezTo>
                    <a:pt x="0" y="18685"/>
                    <a:pt x="2679" y="12217"/>
                    <a:pt x="7448" y="7448"/>
                  </a:cubicBezTo>
                  <a:cubicBezTo>
                    <a:pt x="12217" y="2679"/>
                    <a:pt x="18685" y="0"/>
                    <a:pt x="254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6363" cy="333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Análisis Exploratorio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39559" y="4633539"/>
            <a:ext cx="3196584" cy="1034740"/>
            <a:chOff x="0" y="0"/>
            <a:chExt cx="857132" cy="2774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132" cy="277455"/>
            </a:xfrm>
            <a:custGeom>
              <a:avLst/>
              <a:gdLst/>
              <a:ahLst/>
              <a:cxnLst/>
              <a:rect l="l" t="t" r="r" b="b"/>
              <a:pathLst>
                <a:path w="857132" h="277455">
                  <a:moveTo>
                    <a:pt x="24219" y="0"/>
                  </a:moveTo>
                  <a:lnTo>
                    <a:pt x="832913" y="0"/>
                  </a:lnTo>
                  <a:cubicBezTo>
                    <a:pt x="839336" y="0"/>
                    <a:pt x="845496" y="2552"/>
                    <a:pt x="850038" y="7094"/>
                  </a:cubicBezTo>
                  <a:cubicBezTo>
                    <a:pt x="854580" y="11636"/>
                    <a:pt x="857132" y="17796"/>
                    <a:pt x="857132" y="24219"/>
                  </a:cubicBezTo>
                  <a:lnTo>
                    <a:pt x="857132" y="253236"/>
                  </a:lnTo>
                  <a:cubicBezTo>
                    <a:pt x="857132" y="259659"/>
                    <a:pt x="854580" y="265819"/>
                    <a:pt x="850038" y="270361"/>
                  </a:cubicBezTo>
                  <a:cubicBezTo>
                    <a:pt x="845496" y="274903"/>
                    <a:pt x="839336" y="277455"/>
                    <a:pt x="832913" y="277455"/>
                  </a:cubicBezTo>
                  <a:lnTo>
                    <a:pt x="24219" y="277455"/>
                  </a:lnTo>
                  <a:cubicBezTo>
                    <a:pt x="17796" y="277455"/>
                    <a:pt x="11636" y="274903"/>
                    <a:pt x="7094" y="270361"/>
                  </a:cubicBezTo>
                  <a:cubicBezTo>
                    <a:pt x="2552" y="265819"/>
                    <a:pt x="0" y="259659"/>
                    <a:pt x="0" y="253236"/>
                  </a:cubicBezTo>
                  <a:lnTo>
                    <a:pt x="0" y="24219"/>
                  </a:lnTo>
                  <a:cubicBezTo>
                    <a:pt x="0" y="17796"/>
                    <a:pt x="2552" y="11636"/>
                    <a:pt x="7094" y="7094"/>
                  </a:cubicBezTo>
                  <a:cubicBezTo>
                    <a:pt x="11636" y="2552"/>
                    <a:pt x="17796" y="0"/>
                    <a:pt x="2421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57132" cy="32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Limpieza de Datos y selección de variables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36144" y="5540594"/>
            <a:ext cx="3254266" cy="1279111"/>
            <a:chOff x="-28925" y="-57150"/>
            <a:chExt cx="841725" cy="342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85831"/>
            </a:xfrm>
            <a:custGeom>
              <a:avLst/>
              <a:gdLst/>
              <a:ahLst/>
              <a:cxnLst/>
              <a:rect l="l" t="t" r="r" b="b"/>
              <a:pathLst>
                <a:path w="812800" h="285831">
                  <a:moveTo>
                    <a:pt x="25540" y="0"/>
                  </a:moveTo>
                  <a:lnTo>
                    <a:pt x="787260" y="0"/>
                  </a:lnTo>
                  <a:cubicBezTo>
                    <a:pt x="794033" y="0"/>
                    <a:pt x="800530" y="2691"/>
                    <a:pt x="805319" y="7481"/>
                  </a:cubicBezTo>
                  <a:cubicBezTo>
                    <a:pt x="810109" y="12270"/>
                    <a:pt x="812800" y="18767"/>
                    <a:pt x="812800" y="25540"/>
                  </a:cubicBezTo>
                  <a:lnTo>
                    <a:pt x="812800" y="260290"/>
                  </a:lnTo>
                  <a:cubicBezTo>
                    <a:pt x="812800" y="267064"/>
                    <a:pt x="810109" y="273560"/>
                    <a:pt x="805319" y="278350"/>
                  </a:cubicBezTo>
                  <a:cubicBezTo>
                    <a:pt x="800530" y="283140"/>
                    <a:pt x="794033" y="285831"/>
                    <a:pt x="787260" y="285831"/>
                  </a:cubicBezTo>
                  <a:lnTo>
                    <a:pt x="25540" y="285831"/>
                  </a:lnTo>
                  <a:cubicBezTo>
                    <a:pt x="18767" y="285831"/>
                    <a:pt x="12270" y="283140"/>
                    <a:pt x="7481" y="278350"/>
                  </a:cubicBezTo>
                  <a:cubicBezTo>
                    <a:pt x="2691" y="273560"/>
                    <a:pt x="0" y="267064"/>
                    <a:pt x="0" y="260290"/>
                  </a:cubicBezTo>
                  <a:lnTo>
                    <a:pt x="0" y="25540"/>
                  </a:lnTo>
                  <a:cubicBezTo>
                    <a:pt x="0" y="18767"/>
                    <a:pt x="2691" y="12270"/>
                    <a:pt x="7481" y="7481"/>
                  </a:cubicBezTo>
                  <a:cubicBezTo>
                    <a:pt x="12270" y="2691"/>
                    <a:pt x="18767" y="0"/>
                    <a:pt x="2554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8925" y="-57150"/>
              <a:ext cx="841725" cy="342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 dirty="0" err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Entrenamiento</a:t>
              </a:r>
              <a:r>
                <a:rPr lang="en-US" sz="22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 de </a:t>
              </a:r>
              <a:r>
                <a:rPr lang="en-US" sz="2299" b="1" dirty="0" err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modelo</a:t>
              </a:r>
              <a:r>
                <a:rPr lang="en-US" sz="22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 no </a:t>
              </a:r>
              <a:r>
                <a:rPr lang="en-US" sz="2299" b="1" dirty="0" err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supervisado</a:t>
              </a:r>
              <a:endParaRPr lang="en-US" sz="2299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90644" y="4617052"/>
            <a:ext cx="3139127" cy="1034740"/>
            <a:chOff x="0" y="0"/>
            <a:chExt cx="841725" cy="2774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1725" cy="277455"/>
            </a:xfrm>
            <a:custGeom>
              <a:avLst/>
              <a:gdLst/>
              <a:ahLst/>
              <a:cxnLst/>
              <a:rect l="l" t="t" r="r" b="b"/>
              <a:pathLst>
                <a:path w="841725" h="277455">
                  <a:moveTo>
                    <a:pt x="24663" y="0"/>
                  </a:moveTo>
                  <a:lnTo>
                    <a:pt x="817063" y="0"/>
                  </a:lnTo>
                  <a:cubicBezTo>
                    <a:pt x="823604" y="0"/>
                    <a:pt x="829877" y="2598"/>
                    <a:pt x="834502" y="7224"/>
                  </a:cubicBezTo>
                  <a:cubicBezTo>
                    <a:pt x="839127" y="11849"/>
                    <a:pt x="841725" y="18122"/>
                    <a:pt x="841725" y="24663"/>
                  </a:cubicBezTo>
                  <a:lnTo>
                    <a:pt x="841725" y="252792"/>
                  </a:lnTo>
                  <a:cubicBezTo>
                    <a:pt x="841725" y="259333"/>
                    <a:pt x="839127" y="265606"/>
                    <a:pt x="834502" y="270232"/>
                  </a:cubicBezTo>
                  <a:cubicBezTo>
                    <a:pt x="829877" y="274857"/>
                    <a:pt x="823604" y="277455"/>
                    <a:pt x="817063" y="277455"/>
                  </a:cubicBezTo>
                  <a:lnTo>
                    <a:pt x="24663" y="277455"/>
                  </a:lnTo>
                  <a:cubicBezTo>
                    <a:pt x="18122" y="277455"/>
                    <a:pt x="11849" y="274857"/>
                    <a:pt x="7224" y="270232"/>
                  </a:cubicBezTo>
                  <a:cubicBezTo>
                    <a:pt x="2598" y="265606"/>
                    <a:pt x="0" y="259333"/>
                    <a:pt x="0" y="252792"/>
                  </a:cubicBezTo>
                  <a:lnTo>
                    <a:pt x="0" y="24663"/>
                  </a:lnTo>
                  <a:cubicBezTo>
                    <a:pt x="0" y="18122"/>
                    <a:pt x="2598" y="11849"/>
                    <a:pt x="7224" y="7224"/>
                  </a:cubicBezTo>
                  <a:cubicBezTo>
                    <a:pt x="11849" y="2598"/>
                    <a:pt x="18122" y="0"/>
                    <a:pt x="24663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41725" cy="33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Dashboard y Análisis de resultados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2222120" y="3602081"/>
            <a:ext cx="721425" cy="733427"/>
          </a:xfrm>
          <a:custGeom>
            <a:avLst/>
            <a:gdLst/>
            <a:ahLst/>
            <a:cxnLst/>
            <a:rect l="l" t="t" r="r" b="b"/>
            <a:pathLst>
              <a:path w="721425" h="733427">
                <a:moveTo>
                  <a:pt x="0" y="0"/>
                </a:moveTo>
                <a:lnTo>
                  <a:pt x="721425" y="0"/>
                </a:lnTo>
                <a:lnTo>
                  <a:pt x="721425" y="733427"/>
                </a:lnTo>
                <a:lnTo>
                  <a:pt x="0" y="73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22" name="Group 22"/>
          <p:cNvGrpSpPr/>
          <p:nvPr/>
        </p:nvGrpSpPr>
        <p:grpSpPr>
          <a:xfrm>
            <a:off x="5423410" y="5232972"/>
            <a:ext cx="435306" cy="43530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19124" y="5328686"/>
            <a:ext cx="243878" cy="24387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DAED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820198" y="5811153"/>
            <a:ext cx="435306" cy="435306"/>
            <a:chOff x="0" y="0"/>
            <a:chExt cx="580408" cy="58040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580408" cy="58040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C722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7618" y="127618"/>
              <a:ext cx="325171" cy="325171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s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57129" y="5232972"/>
            <a:ext cx="435306" cy="4353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2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52843" y="5328686"/>
            <a:ext cx="243878" cy="24387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696492" y="5973854"/>
            <a:ext cx="435306" cy="43530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C72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792205" y="6069567"/>
            <a:ext cx="243878" cy="24387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1990" tIns="51990" rIns="51990" bIns="5199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5490608" y="5572565"/>
            <a:ext cx="939945" cy="1023702"/>
          </a:xfrm>
          <a:custGeom>
            <a:avLst/>
            <a:gdLst/>
            <a:ahLst/>
            <a:cxnLst/>
            <a:rect l="l" t="t" r="r" b="b"/>
            <a:pathLst>
              <a:path w="939945" h="1023702">
                <a:moveTo>
                  <a:pt x="0" y="0"/>
                </a:moveTo>
                <a:lnTo>
                  <a:pt x="939945" y="0"/>
                </a:lnTo>
                <a:lnTo>
                  <a:pt x="939945" y="1023702"/>
                </a:lnTo>
                <a:lnTo>
                  <a:pt x="0" y="10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1" name="TextBox 51"/>
          <p:cNvSpPr txBox="1"/>
          <p:nvPr/>
        </p:nvSpPr>
        <p:spPr>
          <a:xfrm>
            <a:off x="7163334" y="3153354"/>
            <a:ext cx="4073948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Transformación de datos para obtener granularidad a nivel de municipio. </a:t>
            </a:r>
          </a:p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Selección de  variables  correlacionadas con el IAD usando  métodos de correlación de Pearson, Sperman, y Mutual Information.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8570" y="475642"/>
            <a:ext cx="16218413" cy="138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Fases del proyecto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82497" y="5763254"/>
            <a:ext cx="3079246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Datos públicos asociados a reportes de la superintendencia financiera de Colombia.</a:t>
            </a:r>
          </a:p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Transaccionalidad, saldos e inclusión financiera.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118793" y="6948292"/>
            <a:ext cx="3224131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Realizamos análisis exploratorio para verificar presencia de datos nulos, unidades de medida de la información </a:t>
            </a:r>
          </a:p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Definir estructuras de sabana datos.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793574" y="7076880"/>
            <a:ext cx="3162417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entrenaron modelos de K-Means y K-Medoids para obtener agrupaciones por municipio, de acuerdo a su IAD y a las variables financieras seleccionadas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222786" y="3555967"/>
            <a:ext cx="3382717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1785"/>
              </a:lnSpc>
              <a:buFont typeface="Arial"/>
              <a:buChar char="•"/>
            </a:pP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elabora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un dashboard que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permita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visualizar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manera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interactiva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resultado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modelo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para un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mejor</a:t>
            </a:r>
            <a:r>
              <a:rPr lang="en-US" sz="1700" spc="-15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700" spc="-15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análisis</a:t>
            </a:r>
            <a:endParaRPr lang="en-US" sz="1700" spc="-15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D639F13D-C879-89DC-B247-86D1937B912F}"/>
              </a:ext>
            </a:extLst>
          </p:cNvPr>
          <p:cNvSpPr/>
          <p:nvPr/>
        </p:nvSpPr>
        <p:spPr>
          <a:xfrm>
            <a:off x="2013476" y="3852790"/>
            <a:ext cx="3656178" cy="3424309"/>
          </a:xfrm>
          <a:prstGeom prst="arc">
            <a:avLst>
              <a:gd name="adj1" fmla="val 14381198"/>
              <a:gd name="adj2" fmla="val 20764531"/>
            </a:avLst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9D14AAF9-F332-98D3-D584-54FCE10C2285}"/>
              </a:ext>
            </a:extLst>
          </p:cNvPr>
          <p:cNvSpPr/>
          <p:nvPr/>
        </p:nvSpPr>
        <p:spPr>
          <a:xfrm rot="7727536">
            <a:off x="6145477" y="4194517"/>
            <a:ext cx="2666622" cy="3424309"/>
          </a:xfrm>
          <a:prstGeom prst="arc">
            <a:avLst>
              <a:gd name="adj1" fmla="val 14381198"/>
              <a:gd name="adj2" fmla="val 771354"/>
            </a:avLst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8E7F377-3E96-A3EA-45C8-2C6DBBE1F717}"/>
              </a:ext>
            </a:extLst>
          </p:cNvPr>
          <p:cNvSpPr/>
          <p:nvPr/>
        </p:nvSpPr>
        <p:spPr>
          <a:xfrm rot="1807148">
            <a:off x="9889131" y="3567947"/>
            <a:ext cx="2565485" cy="3258551"/>
          </a:xfrm>
          <a:prstGeom prst="arc">
            <a:avLst>
              <a:gd name="adj1" fmla="val 14381198"/>
              <a:gd name="adj2" fmla="val 19883642"/>
            </a:avLst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A1DA50F9-F9FD-3C21-DF93-9E34CBF90B6F}"/>
              </a:ext>
            </a:extLst>
          </p:cNvPr>
          <p:cNvSpPr/>
          <p:nvPr/>
        </p:nvSpPr>
        <p:spPr>
          <a:xfrm rot="7941204">
            <a:off x="13156022" y="4319974"/>
            <a:ext cx="2565485" cy="3258551"/>
          </a:xfrm>
          <a:prstGeom prst="arc">
            <a:avLst>
              <a:gd name="adj1" fmla="val 14381198"/>
              <a:gd name="adj2" fmla="val 19883642"/>
            </a:avLst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0" grpId="0" animBg="1"/>
      <p:bldP spid="51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493" y="8745857"/>
            <a:ext cx="1172807" cy="512443"/>
          </a:xfrm>
          <a:custGeom>
            <a:avLst/>
            <a:gdLst/>
            <a:ahLst/>
            <a:cxnLst/>
            <a:rect l="l" t="t" r="r" b="b"/>
            <a:pathLst>
              <a:path w="1172807" h="512443">
                <a:moveTo>
                  <a:pt x="0" y="0"/>
                </a:moveTo>
                <a:lnTo>
                  <a:pt x="1172807" y="0"/>
                </a:lnTo>
                <a:lnTo>
                  <a:pt x="1172807" y="512443"/>
                </a:lnTo>
                <a:lnTo>
                  <a:pt x="0" y="51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653185" y="8809881"/>
            <a:ext cx="1417227" cy="384396"/>
          </a:xfrm>
          <a:custGeom>
            <a:avLst/>
            <a:gdLst/>
            <a:ahLst/>
            <a:cxnLst/>
            <a:rect l="l" t="t" r="r" b="b"/>
            <a:pathLst>
              <a:path w="1417227" h="384396">
                <a:moveTo>
                  <a:pt x="0" y="0"/>
                </a:moveTo>
                <a:lnTo>
                  <a:pt x="1417226" y="0"/>
                </a:lnTo>
                <a:lnTo>
                  <a:pt x="1417226" y="384396"/>
                </a:lnTo>
                <a:lnTo>
                  <a:pt x="0" y="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2" b="-6292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1853159" y="1916182"/>
            <a:ext cx="5051239" cy="3678620"/>
          </a:xfrm>
          <a:custGeom>
            <a:avLst/>
            <a:gdLst/>
            <a:ahLst/>
            <a:cxnLst/>
            <a:rect l="l" t="t" r="r" b="b"/>
            <a:pathLst>
              <a:path w="5051239" h="3678620">
                <a:moveTo>
                  <a:pt x="0" y="0"/>
                </a:moveTo>
                <a:lnTo>
                  <a:pt x="5051239" y="0"/>
                </a:lnTo>
                <a:lnTo>
                  <a:pt x="5051239" y="3678620"/>
                </a:lnTo>
                <a:lnTo>
                  <a:pt x="0" y="3678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851330" y="5594802"/>
            <a:ext cx="5051239" cy="3704242"/>
          </a:xfrm>
          <a:custGeom>
            <a:avLst/>
            <a:gdLst/>
            <a:ahLst/>
            <a:cxnLst/>
            <a:rect l="l" t="t" r="r" b="b"/>
            <a:pathLst>
              <a:path w="5051239" h="3704242">
                <a:moveTo>
                  <a:pt x="0" y="0"/>
                </a:moveTo>
                <a:lnTo>
                  <a:pt x="5051239" y="0"/>
                </a:lnTo>
                <a:lnTo>
                  <a:pt x="5051239" y="3704242"/>
                </a:lnTo>
                <a:lnTo>
                  <a:pt x="0" y="3704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8121769" y="1916182"/>
            <a:ext cx="7838582" cy="5516402"/>
          </a:xfrm>
          <a:custGeom>
            <a:avLst/>
            <a:gdLst/>
            <a:ahLst/>
            <a:cxnLst/>
            <a:rect l="l" t="t" r="r" b="b"/>
            <a:pathLst>
              <a:path w="7838582" h="5516402">
                <a:moveTo>
                  <a:pt x="0" y="0"/>
                </a:moveTo>
                <a:lnTo>
                  <a:pt x="7838582" y="0"/>
                </a:lnTo>
                <a:lnTo>
                  <a:pt x="7838582" y="5516402"/>
                </a:lnTo>
                <a:lnTo>
                  <a:pt x="0" y="5516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AutoShape 7"/>
          <p:cNvSpPr/>
          <p:nvPr/>
        </p:nvSpPr>
        <p:spPr>
          <a:xfrm flipH="1">
            <a:off x="7513083" y="1945783"/>
            <a:ext cx="0" cy="7056296"/>
          </a:xfrm>
          <a:prstGeom prst="line">
            <a:avLst/>
          </a:prstGeom>
          <a:ln w="19050" cap="flat">
            <a:solidFill>
              <a:srgbClr val="D9D9D9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3269245" y="6383416"/>
            <a:ext cx="376325" cy="511374"/>
            <a:chOff x="0" y="0"/>
            <a:chExt cx="59814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8147" cy="812800"/>
            </a:xfrm>
            <a:custGeom>
              <a:avLst/>
              <a:gdLst/>
              <a:ahLst/>
              <a:cxnLst/>
              <a:rect l="l" t="t" r="r" b="b"/>
              <a:pathLst>
                <a:path w="598147" h="812800">
                  <a:moveTo>
                    <a:pt x="29907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94947" y="0"/>
                  </a:lnTo>
                  <a:lnTo>
                    <a:pt x="394947" y="406400"/>
                  </a:lnTo>
                  <a:lnTo>
                    <a:pt x="598147" y="406400"/>
                  </a:lnTo>
                  <a:lnTo>
                    <a:pt x="299073" y="812800"/>
                  </a:lnTo>
                  <a:close/>
                </a:path>
              </a:pathLst>
            </a:custGeom>
            <a:solidFill>
              <a:srgbClr val="D4391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28575"/>
              <a:ext cx="191747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3392" y="919107"/>
            <a:ext cx="15941216" cy="70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5500" b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Desarrollo del modelo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18724" y="8232927"/>
            <a:ext cx="3675469" cy="73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"/>
              </a:lnSpc>
            </a:pPr>
            <a:r>
              <a:rPr lang="en-US" sz="1595" spc="-14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Métrica de silhouette_score:  0.46</a:t>
            </a:r>
          </a:p>
          <a:p>
            <a:pPr algn="l">
              <a:lnSpc>
                <a:spcPts val="1180"/>
              </a:lnSpc>
            </a:pPr>
            <a:endParaRPr lang="en-US" sz="1595" spc="-14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1180"/>
              </a:lnSpc>
            </a:pPr>
            <a:r>
              <a:rPr lang="en-US" sz="1595" spc="-14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Métrica de Calinski-Harabasz Index:  166.68</a:t>
            </a:r>
          </a:p>
          <a:p>
            <a:pPr algn="l">
              <a:lnSpc>
                <a:spcPts val="1180"/>
              </a:lnSpc>
            </a:pPr>
            <a:endParaRPr lang="en-US" sz="1595" spc="-14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1180"/>
              </a:lnSpc>
            </a:pPr>
            <a:r>
              <a:rPr lang="en-US" sz="1595" spc="-14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Metrica de Inercia de k-means:  29.42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269245" y="4314588"/>
            <a:ext cx="376325" cy="511374"/>
            <a:chOff x="0" y="0"/>
            <a:chExt cx="59814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8147" cy="812800"/>
            </a:xfrm>
            <a:custGeom>
              <a:avLst/>
              <a:gdLst/>
              <a:ahLst/>
              <a:cxnLst/>
              <a:rect l="l" t="t" r="r" b="b"/>
              <a:pathLst>
                <a:path w="598147" h="812800">
                  <a:moveTo>
                    <a:pt x="29907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94947" y="0"/>
                  </a:lnTo>
                  <a:lnTo>
                    <a:pt x="394947" y="406400"/>
                  </a:lnTo>
                  <a:lnTo>
                    <a:pt x="598147" y="406400"/>
                  </a:lnTo>
                  <a:lnTo>
                    <a:pt x="299073" y="812800"/>
                  </a:lnTo>
                  <a:close/>
                </a:path>
              </a:pathLst>
            </a:custGeom>
            <a:solidFill>
              <a:srgbClr val="D43910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200" y="28575"/>
              <a:ext cx="191747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75" end="233.333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192906" y="2004984"/>
            <a:ext cx="13902188" cy="72533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3392" y="1190625"/>
            <a:ext cx="15941216" cy="82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b="1">
                <a:solidFill>
                  <a:srgbClr val="3182B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Dashboard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634</Words>
  <Application>Microsoft Office PowerPoint</Application>
  <PresentationFormat>Personalizado</PresentationFormat>
  <Paragraphs>102</Paragraphs>
  <Slides>13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Arial</vt:lpstr>
      <vt:lpstr>TT Chocolates Bold</vt:lpstr>
      <vt:lpstr>Open Sans</vt:lpstr>
      <vt:lpstr>Open Sans Bold</vt:lpstr>
      <vt:lpstr>TT Chocolates Ultra-Bold</vt:lpstr>
      <vt:lpstr>Calibri</vt:lpstr>
      <vt:lpstr>Questrial</vt:lpstr>
      <vt:lpstr>TT Chocolates</vt:lpstr>
      <vt:lpstr>Abadi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Científico Bioquímica Profesional Violeta y Blanco</dc:title>
  <cp:lastModifiedBy>Jose Daniel Garcia Correa</cp:lastModifiedBy>
  <cp:revision>4</cp:revision>
  <dcterms:created xsi:type="dcterms:W3CDTF">2006-08-16T00:00:00Z</dcterms:created>
  <dcterms:modified xsi:type="dcterms:W3CDTF">2025-05-25T09:26:26Z</dcterms:modified>
  <dc:identifier>DAGoOip5d8A</dc:identifier>
</cp:coreProperties>
</file>